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6"/>
  </p:notesMasterIdLst>
  <p:sldIdLst>
    <p:sldId id="256" r:id="rId2"/>
    <p:sldId id="257" r:id="rId3"/>
    <p:sldId id="258" r:id="rId4"/>
    <p:sldId id="259" r:id="rId5"/>
    <p:sldId id="260" r:id="rId6"/>
    <p:sldId id="261" r:id="rId7"/>
    <p:sldId id="287" r:id="rId8"/>
    <p:sldId id="262" r:id="rId9"/>
    <p:sldId id="263" r:id="rId10"/>
    <p:sldId id="264" r:id="rId11"/>
    <p:sldId id="266" r:id="rId12"/>
    <p:sldId id="267" r:id="rId13"/>
    <p:sldId id="268" r:id="rId14"/>
    <p:sldId id="269" r:id="rId15"/>
    <p:sldId id="288" r:id="rId16"/>
    <p:sldId id="289" r:id="rId17"/>
    <p:sldId id="273" r:id="rId18"/>
    <p:sldId id="274" r:id="rId19"/>
    <p:sldId id="275" r:id="rId20"/>
    <p:sldId id="291" r:id="rId21"/>
    <p:sldId id="276" r:id="rId22"/>
    <p:sldId id="293" r:id="rId23"/>
    <p:sldId id="294" r:id="rId24"/>
    <p:sldId id="292" r:id="rId25"/>
    <p:sldId id="277" r:id="rId26"/>
    <p:sldId id="278" r:id="rId27"/>
    <p:sldId id="279" r:id="rId28"/>
    <p:sldId id="280" r:id="rId29"/>
    <p:sldId id="281" r:id="rId30"/>
    <p:sldId id="283" r:id="rId31"/>
    <p:sldId id="282" r:id="rId32"/>
    <p:sldId id="284" r:id="rId33"/>
    <p:sldId id="286" r:id="rId34"/>
    <p:sldId id="285"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900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81"/>
    <p:restoredTop sz="71996"/>
  </p:normalViewPr>
  <p:slideViewPr>
    <p:cSldViewPr snapToGrid="0" snapToObjects="1">
      <p:cViewPr varScale="1">
        <p:scale>
          <a:sx n="136" d="100"/>
          <a:sy n="136" d="100"/>
        </p:scale>
        <p:origin x="720" y="20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A6F8A68-F07D-C24C-8B39-2AF903E494F6}" type="datetimeFigureOut">
              <a:rPr lang="en-US" smtClean="0"/>
              <a:t>7/21/22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E2EF13E-8005-914A-9CA8-3F166E228A12}" type="slidenum">
              <a:rPr lang="en-US" smtClean="0"/>
              <a:t>‹#›</a:t>
            </a:fld>
            <a:endParaRPr lang="en-US"/>
          </a:p>
        </p:txBody>
      </p:sp>
    </p:spTree>
    <p:extLst>
      <p:ext uri="{BB962C8B-B14F-4D97-AF65-F5344CB8AC3E}">
        <p14:creationId xmlns:p14="http://schemas.microsoft.com/office/powerpoint/2010/main" val="25643758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analyticsindiamag.com/understanding-the-basics-of-svm-with-example-and-python-implementation/"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if there's no object in the image, pc would be equal to 0, and  the rest of the elements will be don't cares,</a:t>
            </a: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4</a:t>
            </a:fld>
            <a:endParaRPr lang="en-US"/>
          </a:p>
        </p:txBody>
      </p:sp>
    </p:spTree>
    <p:extLst>
      <p:ext uri="{BB962C8B-B14F-4D97-AF65-F5344CB8AC3E}">
        <p14:creationId xmlns:p14="http://schemas.microsoft.com/office/powerpoint/2010/main" val="6672341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the red box is the ground-truth bounding box, but your algorithm outputs the green bounding box, is this a good outcome or a bad one? </a:t>
            </a:r>
          </a:p>
        </p:txBody>
      </p:sp>
      <p:sp>
        <p:nvSpPr>
          <p:cNvPr id="4" name="Slide Number Placeholder 3"/>
          <p:cNvSpPr>
            <a:spLocks noGrp="1"/>
          </p:cNvSpPr>
          <p:nvPr>
            <p:ph type="sldNum" sz="quarter" idx="5"/>
          </p:nvPr>
        </p:nvSpPr>
        <p:spPr/>
        <p:txBody>
          <a:bodyPr/>
          <a:lstStyle/>
          <a:p>
            <a:fld id="{FE2EF13E-8005-914A-9CA8-3F166E228A12}" type="slidenum">
              <a:rPr lang="en-US" smtClean="0"/>
              <a:t>14</a:t>
            </a:fld>
            <a:endParaRPr lang="en-US"/>
          </a:p>
        </p:txBody>
      </p:sp>
    </p:spTree>
    <p:extLst>
      <p:ext uri="{BB962C8B-B14F-4D97-AF65-F5344CB8AC3E}">
        <p14:creationId xmlns:p14="http://schemas.microsoft.com/office/powerpoint/2010/main" val="30455766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of the problems of Object Detection is that your algorithm may find multiple detections of the same objects. Rather than detecting an object just once, it might detect it multiple times. Non-max suppression is a way for you to make sure that your algorithm detects each object only once. </a:t>
            </a:r>
          </a:p>
          <a:p>
            <a:r>
              <a:rPr lang="en-US" dirty="0"/>
              <a:t>For a given image, you might place a grid over this,  while technically the midpoint of each object should be assigned just one grid cell.  so technically only one of the grid cells should predict that there is a object.  In practice, you're running an object classification and localization algorithm for everyone of these split cells. So it's quite possible that several split cell might think that the center of an object is in it. So, when you run your algorithm, you might end up with multiple detections of each object. non-max suppression cleans up these detections. So they end up with just one detection per object, </a:t>
            </a:r>
          </a:p>
        </p:txBody>
      </p:sp>
      <p:sp>
        <p:nvSpPr>
          <p:cNvPr id="4" name="Slide Number Placeholder 3"/>
          <p:cNvSpPr>
            <a:spLocks noGrp="1"/>
          </p:cNvSpPr>
          <p:nvPr>
            <p:ph type="sldNum" sz="quarter" idx="5"/>
          </p:nvPr>
        </p:nvSpPr>
        <p:spPr/>
        <p:txBody>
          <a:bodyPr/>
          <a:lstStyle/>
          <a:p>
            <a:fld id="{FE2EF13E-8005-914A-9CA8-3F166E228A12}" type="slidenum">
              <a:rPr lang="en-US" smtClean="0"/>
              <a:t>15</a:t>
            </a:fld>
            <a:endParaRPr lang="en-US"/>
          </a:p>
        </p:txBody>
      </p:sp>
    </p:spTree>
    <p:extLst>
      <p:ext uri="{BB962C8B-B14F-4D97-AF65-F5344CB8AC3E}">
        <p14:creationId xmlns:p14="http://schemas.microsoft.com/office/powerpoint/2010/main" val="340287311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17</a:t>
            </a:fld>
            <a:endParaRPr lang="en-US"/>
          </a:p>
        </p:txBody>
      </p:sp>
    </p:spTree>
    <p:extLst>
      <p:ext uri="{BB962C8B-B14F-4D97-AF65-F5344CB8AC3E}">
        <p14:creationId xmlns:p14="http://schemas.microsoft.com/office/powerpoint/2010/main" val="15271892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anchor boxes are a way to deal with multiple objects appear in the same grid cell, having the same midpoint, it does happen, but it doesn't happen that often. Maybe even better motivation or even better results that anchor boxes gives you is it allows your learning algorithm to specialize better. In particular, if your data set has some tall, skinny objects like pedestrians, and some wide objects like cars, then this allows your learning algorithm to specialize so that some of the outputs can specialize in detecting wide, fat objects like cars, and some of the output units can specialize in detecting tall, skinny objects like pedestrians. So finally, how do you choose the anchor boxes? And people used to just choose them by hand or choose maybe five or 10 anchor box shapes that spans a variety of shapes.</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u="none" strike="noStrike" kern="1200" dirty="0">
                <a:solidFill>
                  <a:schemeClr val="tx1"/>
                </a:solidFill>
                <a:effectLst/>
                <a:latin typeface="+mn-lt"/>
                <a:ea typeface="+mn-ea"/>
                <a:cs typeface="+mn-cs"/>
              </a:rPr>
              <a:t>Anchor boxes are </a:t>
            </a:r>
            <a:r>
              <a:rPr lang="en-CA" sz="1200" b="1" i="0" u="none" strike="noStrike" kern="1200" dirty="0">
                <a:solidFill>
                  <a:schemeClr val="tx1"/>
                </a:solidFill>
                <a:effectLst/>
                <a:latin typeface="+mn-lt"/>
                <a:ea typeface="+mn-ea"/>
                <a:cs typeface="+mn-cs"/>
              </a:rPr>
              <a:t>a set of predefined bounding boxes of a certain height and width</a:t>
            </a:r>
            <a:r>
              <a:rPr lang="en-CA" sz="1200" b="0" i="0" u="none" strike="noStrike" kern="1200" dirty="0">
                <a:solidFill>
                  <a:schemeClr val="tx1"/>
                </a:solidFill>
                <a:effectLst/>
                <a:latin typeface="+mn-lt"/>
                <a:ea typeface="+mn-ea"/>
                <a:cs typeface="+mn-cs"/>
              </a:rPr>
              <a:t>. These boxes are defined to capture the scale and aspect ratio of specific object classes you want to detect and are typically chosen based on object sizes in your training datasets</a:t>
            </a: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18</a:t>
            </a:fld>
            <a:endParaRPr lang="en-US"/>
          </a:p>
        </p:txBody>
      </p:sp>
    </p:spTree>
    <p:extLst>
      <p:ext uri="{BB962C8B-B14F-4D97-AF65-F5344CB8AC3E}">
        <p14:creationId xmlns:p14="http://schemas.microsoft.com/office/powerpoint/2010/main" val="349682852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YOLO, Also Known as You Only Look Once is one of the most powerful real-time object detector algorithms. It is called that way because unlike previous object detector algorithms, like R-CNN or its upgrade Faster R-CNN it only needs the image (or video) to pass one time through its network.</a:t>
            </a:r>
          </a:p>
          <a:p>
            <a:r>
              <a:rPr lang="en-CA" sz="1200" kern="1200" dirty="0">
                <a:solidFill>
                  <a:schemeClr val="tx1"/>
                </a:solidFill>
                <a:effectLst/>
                <a:latin typeface="+mn-lt"/>
                <a:ea typeface="+mn-ea"/>
                <a:cs typeface="+mn-cs"/>
              </a:rPr>
              <a:t>Now we have the most of the components of object detection., let's put all the components together to form the YOLO object detection algorithm. First, in training set. Suppose you're algorithm try to detect three objects: pedestrians, cars, and motorcycles. And you will need to explicitly have the full background class, so just the class labels here. If you're using two anchor boxes, then the outputs y will be 3x3 (grid), x2 (anchors box), by 8 (Pc and then the bounding boxes plus the number of classes.) You can either view this as 3x3x2x8, or 3x3x16. So to construct the training set, you go through each of these nine grid cells and form the appropriate target vector y. </a:t>
            </a:r>
          </a:p>
          <a:p>
            <a:r>
              <a:rPr lang="en-CA" sz="1200" kern="1200" dirty="0">
                <a:solidFill>
                  <a:schemeClr val="tx1"/>
                </a:solidFill>
                <a:effectLst/>
                <a:latin typeface="+mn-lt"/>
                <a:ea typeface="+mn-ea"/>
                <a:cs typeface="+mn-cs"/>
              </a:rPr>
              <a:t>So assuming that your training set has a bounding box for car which is wider. So if your anchor have an anchor box one and anchor box two, then the red box has just slightly higher </a:t>
            </a:r>
            <a:r>
              <a:rPr lang="en-CA" sz="1200" kern="1200" dirty="0" err="1">
                <a:solidFill>
                  <a:schemeClr val="tx1"/>
                </a:solidFill>
                <a:effectLst/>
                <a:latin typeface="+mn-lt"/>
                <a:ea typeface="+mn-ea"/>
                <a:cs typeface="+mn-cs"/>
              </a:rPr>
              <a:t>IoU</a:t>
            </a:r>
            <a:r>
              <a:rPr lang="en-CA" sz="1200" kern="1200" dirty="0">
                <a:solidFill>
                  <a:schemeClr val="tx1"/>
                </a:solidFill>
                <a:effectLst/>
                <a:latin typeface="+mn-lt"/>
                <a:ea typeface="+mn-ea"/>
                <a:cs typeface="+mn-cs"/>
              </a:rPr>
              <a:t> with anchor box 1. And so, the car gets associated with this higher portion of the vector. So notice then that Pc associate anchor box one is zero. Then you have this Pc is equal to one, then you should use these to specify the position of the red bounding box, and then specify that the correct object is class two. So you go through this and for each of your nine grid positions each of your three by three grid positions, you would come up with a vector like this. Come up with a 16 dimensional vector. In practice it might be more like a 19 by 19 by 16. Or you use more anchor boxes.</a:t>
            </a: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19</a:t>
            </a:fld>
            <a:endParaRPr lang="en-US"/>
          </a:p>
        </p:txBody>
      </p:sp>
    </p:spTree>
    <p:extLst>
      <p:ext uri="{BB962C8B-B14F-4D97-AF65-F5344CB8AC3E}">
        <p14:creationId xmlns:p14="http://schemas.microsoft.com/office/powerpoint/2010/main" val="142477257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‘Next, to make predictions. Given an image, your neural network will output 3 by 3 by 2 by 8 volume. So for the grid cell here on the upper left, if there's no object there, , your neural network will output zero here, and zero here, and it will output some other values. But these numbers will basically be ignored because the neural network is telling you that there's no object there. Hopefully, you'll also output a set of numbers that corresponds to specifying a pretty accurate bounding box for the car. So that's how the neural network will make predictions. Finally, you run this through non-max suppression.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non-max suppression, you then get rid of the low probability predictions. if you have three classes to detect, for each of the three classes, independently run non-max suppression for the objects that were predicted to come from that class. Run NMS three times to generate the final predictions. And so, the output of this is hopefully that you will have detected all the cars and all the pedestrians in this image. So that's it for the YOLO object detection algorithm. Which is really one of the most effective object detection algorithms, that also encompasses many of the best ideas across the entire computer vision literature that relate to object detection. </a:t>
            </a: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20</a:t>
            </a:fld>
            <a:endParaRPr lang="en-US"/>
          </a:p>
        </p:txBody>
      </p:sp>
    </p:spTree>
    <p:extLst>
      <p:ext uri="{BB962C8B-B14F-4D97-AF65-F5344CB8AC3E}">
        <p14:creationId xmlns:p14="http://schemas.microsoft.com/office/powerpoint/2010/main" val="120865459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that's it for the YOLO object detection algorithm. Which is really one of the most effective object detection algorithms, that also encompasses many of the best ideas across the entire computer vision literature that relate to object detection.</a:t>
            </a:r>
          </a:p>
        </p:txBody>
      </p:sp>
      <p:sp>
        <p:nvSpPr>
          <p:cNvPr id="4" name="Slide Number Placeholder 3"/>
          <p:cNvSpPr>
            <a:spLocks noGrp="1"/>
          </p:cNvSpPr>
          <p:nvPr>
            <p:ph type="sldNum" sz="quarter" idx="5"/>
          </p:nvPr>
        </p:nvSpPr>
        <p:spPr/>
        <p:txBody>
          <a:bodyPr/>
          <a:lstStyle/>
          <a:p>
            <a:fld id="{FE2EF13E-8005-914A-9CA8-3F166E228A12}" type="slidenum">
              <a:rPr lang="en-US" smtClean="0"/>
              <a:t>21</a:t>
            </a:fld>
            <a:endParaRPr lang="en-US"/>
          </a:p>
        </p:txBody>
      </p:sp>
    </p:spTree>
    <p:extLst>
      <p:ext uri="{BB962C8B-B14F-4D97-AF65-F5344CB8AC3E}">
        <p14:creationId xmlns:p14="http://schemas.microsoft.com/office/powerpoint/2010/main" val="256320576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An input image given to the R-CNN model goes through a mechanism called selective search to extract information about the region of interest. Region of interest can be represented by the rectangle boundaries. Depending on the scenario there can be over 2000 regions of interest. This region of interest goes through CNN to produce output features. These output features then go through the </a:t>
            </a:r>
            <a:r>
              <a:rPr lang="en-CA" sz="1200" b="0" i="0" u="sng" kern="1200" dirty="0">
                <a:solidFill>
                  <a:schemeClr val="tx1"/>
                </a:solidFill>
                <a:effectLst/>
                <a:latin typeface="+mn-lt"/>
                <a:ea typeface="+mn-ea"/>
                <a:cs typeface="+mn-cs"/>
                <a:hlinkClick r:id="rId3"/>
              </a:rPr>
              <a:t>SVM</a:t>
            </a:r>
            <a:r>
              <a:rPr lang="en-CA" sz="1200" b="0" i="0" kern="1200" dirty="0">
                <a:solidFill>
                  <a:schemeClr val="tx1"/>
                </a:solidFill>
                <a:effectLst/>
                <a:latin typeface="+mn-lt"/>
                <a:ea typeface="+mn-ea"/>
                <a:cs typeface="+mn-cs"/>
              </a:rPr>
              <a:t>(support vector machine) classifier to classify the objects presented under a region of interest.</a:t>
            </a:r>
            <a:endParaRPr lang="en-US" dirty="0"/>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22</a:t>
            </a:fld>
            <a:endParaRPr lang="en-US"/>
          </a:p>
        </p:txBody>
      </p:sp>
    </p:spTree>
    <p:extLst>
      <p:ext uri="{BB962C8B-B14F-4D97-AF65-F5344CB8AC3E}">
        <p14:creationId xmlns:p14="http://schemas.microsoft.com/office/powerpoint/2010/main" val="200601973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24</a:t>
            </a:fld>
            <a:endParaRPr lang="en-US"/>
          </a:p>
        </p:txBody>
      </p:sp>
    </p:spTree>
    <p:extLst>
      <p:ext uri="{BB962C8B-B14F-4D97-AF65-F5344CB8AC3E}">
        <p14:creationId xmlns:p14="http://schemas.microsoft.com/office/powerpoint/2010/main" val="211951472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goal of semantic image segmentation is to label each </a:t>
            </a:r>
            <a:r>
              <a:rPr lang="en-CA" sz="1200" b="1" i="0" kern="1200" dirty="0">
                <a:solidFill>
                  <a:schemeClr val="tx1"/>
                </a:solidFill>
                <a:effectLst/>
                <a:latin typeface="+mn-lt"/>
                <a:ea typeface="+mn-ea"/>
                <a:cs typeface="+mn-cs"/>
              </a:rPr>
              <a:t>pixel </a:t>
            </a:r>
            <a:r>
              <a:rPr lang="en-CA" sz="1200" b="0" i="0" kern="1200" dirty="0">
                <a:solidFill>
                  <a:schemeClr val="tx1"/>
                </a:solidFill>
                <a:effectLst/>
                <a:latin typeface="+mn-lt"/>
                <a:ea typeface="+mn-ea"/>
                <a:cs typeface="+mn-cs"/>
              </a:rPr>
              <a:t>of an image with a corresponding </a:t>
            </a:r>
            <a:r>
              <a:rPr lang="en-CA" sz="1200" b="1" i="0" kern="1200" dirty="0">
                <a:solidFill>
                  <a:schemeClr val="tx1"/>
                </a:solidFill>
                <a:effectLst/>
                <a:latin typeface="+mn-lt"/>
                <a:ea typeface="+mn-ea"/>
                <a:cs typeface="+mn-cs"/>
              </a:rPr>
              <a:t>class</a:t>
            </a:r>
            <a:r>
              <a:rPr lang="en-CA" sz="1200" b="0" i="0" kern="1200" dirty="0">
                <a:solidFill>
                  <a:schemeClr val="tx1"/>
                </a:solidFill>
                <a:effectLst/>
                <a:latin typeface="+mn-lt"/>
                <a:ea typeface="+mn-ea"/>
                <a:cs typeface="+mn-cs"/>
              </a:rPr>
              <a:t> of what is being represented. Because we’re predicting for every pixel in the image, this task is commonly referred to as </a:t>
            </a:r>
            <a:r>
              <a:rPr lang="en-CA" sz="1200" b="1" i="0" kern="1200" dirty="0">
                <a:solidFill>
                  <a:schemeClr val="tx1"/>
                </a:solidFill>
                <a:effectLst/>
                <a:latin typeface="+mn-lt"/>
                <a:ea typeface="+mn-ea"/>
                <a:cs typeface="+mn-cs"/>
              </a:rPr>
              <a:t>dense prediction</a:t>
            </a:r>
            <a:r>
              <a:rPr lang="en-CA" sz="1200" b="0" i="0" kern="1200" dirty="0">
                <a:solidFill>
                  <a:schemeClr val="tx1"/>
                </a:solidFill>
                <a:effectLst/>
                <a:latin typeface="+mn-lt"/>
                <a:ea typeface="+mn-ea"/>
                <a:cs typeface="+mn-cs"/>
              </a:rPr>
              <a:t>.</a:t>
            </a:r>
          </a:p>
          <a:p>
            <a:r>
              <a:rPr lang="en-CA" sz="1200" b="0" i="0" kern="1200" dirty="0">
                <a:solidFill>
                  <a:schemeClr val="tx1"/>
                </a:solidFill>
                <a:effectLst/>
                <a:latin typeface="+mn-lt"/>
                <a:ea typeface="+mn-ea"/>
                <a:cs typeface="+mn-cs"/>
              </a:rPr>
              <a:t>Note that unlike the previous tasks, the expected output in semantic segmentation are not just labels and bounding box parameters. The output itself is a high resolution image (typically of the same size as input image) in which each pixel is classified to a particular class. Thus it is a pixel level image classification.</a:t>
            </a:r>
          </a:p>
          <a:p>
            <a:br>
              <a:rPr lang="en-CA" dirty="0"/>
            </a:br>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25</a:t>
            </a:fld>
            <a:endParaRPr lang="en-US"/>
          </a:p>
        </p:txBody>
      </p:sp>
    </p:spTree>
    <p:extLst>
      <p:ext uri="{BB962C8B-B14F-4D97-AF65-F5344CB8AC3E}">
        <p14:creationId xmlns:p14="http://schemas.microsoft.com/office/powerpoint/2010/main" val="382841636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next let's describe the loss function. The ground true label was y and the neural network outputs some </a:t>
            </a:r>
            <a:r>
              <a:rPr lang="en-CA" sz="1200" kern="1200" dirty="0" err="1">
                <a:solidFill>
                  <a:schemeClr val="tx1"/>
                </a:solidFill>
                <a:effectLst/>
                <a:latin typeface="+mn-lt"/>
                <a:ea typeface="+mn-ea"/>
                <a:cs typeface="+mn-cs"/>
              </a:rPr>
              <a:t>yhat</a:t>
            </a:r>
            <a:r>
              <a:rPr lang="en-CA" sz="1200" kern="1200" dirty="0">
                <a:solidFill>
                  <a:schemeClr val="tx1"/>
                </a:solidFill>
                <a:effectLst/>
                <a:latin typeface="+mn-lt"/>
                <a:ea typeface="+mn-ea"/>
                <a:cs typeface="+mn-cs"/>
              </a:rPr>
              <a:t>.  What should be the loss be?  if you're using squared error </a:t>
            </a:r>
          </a:p>
          <a:p>
            <a:r>
              <a:rPr lang="en-CA" sz="1200" kern="1200" dirty="0">
                <a:solidFill>
                  <a:schemeClr val="tx1"/>
                </a:solidFill>
                <a:effectLst/>
                <a:latin typeface="+mn-lt"/>
                <a:ea typeface="+mn-ea"/>
                <a:cs typeface="+mn-cs"/>
              </a:rPr>
              <a:t>then the loss can be (y1 hat- y1) squared + (y2 hat- y2) squared + ...+( y8 hat- y8) squared.  Notice that y here has eight components. So that goes from sum of the squares of the difference of the elements. </a:t>
            </a:r>
          </a:p>
          <a:p>
            <a:r>
              <a:rPr lang="en-CA" sz="1200" kern="1200" dirty="0">
                <a:solidFill>
                  <a:schemeClr val="tx1"/>
                </a:solidFill>
                <a:effectLst/>
                <a:latin typeface="+mn-lt"/>
                <a:ea typeface="+mn-ea"/>
                <a:cs typeface="+mn-cs"/>
              </a:rPr>
              <a:t>And that's the loss if y1=1. So that's the case where there is an object.  So y1= pc.  pc = 1, that if there is an object in the image then the loss can be the sum of squares of all the different elements. </a:t>
            </a:r>
          </a:p>
          <a:p>
            <a:r>
              <a:rPr lang="en-CA" sz="1200" kern="1200" dirty="0">
                <a:solidFill>
                  <a:schemeClr val="tx1"/>
                </a:solidFill>
                <a:effectLst/>
                <a:latin typeface="+mn-lt"/>
                <a:ea typeface="+mn-ea"/>
                <a:cs typeface="+mn-cs"/>
              </a:rPr>
              <a:t>The other case is if y1=0,  so that's if this pc = 0. the loss can be just (y1 hat-y1) squared,  because in that second case, all of the rest of the components are don't care us. </a:t>
            </a: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5</a:t>
            </a:fld>
            <a:endParaRPr lang="en-US"/>
          </a:p>
        </p:txBody>
      </p:sp>
    </p:spTree>
    <p:extLst>
      <p:ext uri="{BB962C8B-B14F-4D97-AF65-F5344CB8AC3E}">
        <p14:creationId xmlns:p14="http://schemas.microsoft.com/office/powerpoint/2010/main" val="15271540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Instance segmentation is one step ahead of semantic segmentation wherein along with pixel level classification, we expect the computer to classify each instance of a class separately. For example in the image above there are 5 people, technically 3 instances of the class “Person”. All the 5 are classified separately (in a different color). But semantic segmentation does not differentiate between the instances of a particular class.</a:t>
            </a:r>
          </a:p>
          <a:p>
            <a:br>
              <a:rPr lang="en-CA" dirty="0"/>
            </a:br>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26</a:t>
            </a:fld>
            <a:endParaRPr lang="en-US"/>
          </a:p>
        </p:txBody>
      </p:sp>
    </p:spTree>
    <p:extLst>
      <p:ext uri="{BB962C8B-B14F-4D97-AF65-F5344CB8AC3E}">
        <p14:creationId xmlns:p14="http://schemas.microsoft.com/office/powerpoint/2010/main" val="178706802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Notice that in a typical convolutional network, the height and width of the image gradually reduces (down sampling, because of pooling) which helps the filters in the deeper layers to focus on a larger receptive field (context). However the number of channels/depth (number of filters used) gradually increase which helps to extract more complex features from the image.</a:t>
            </a:r>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29</a:t>
            </a:fld>
            <a:endParaRPr lang="en-US"/>
          </a:p>
        </p:txBody>
      </p:sp>
    </p:spTree>
    <p:extLst>
      <p:ext uri="{BB962C8B-B14F-4D97-AF65-F5344CB8AC3E}">
        <p14:creationId xmlns:p14="http://schemas.microsoft.com/office/powerpoint/2010/main" val="376862636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By down sampling, the model better understands </a:t>
            </a:r>
            <a:r>
              <a:rPr lang="en-CA" sz="1200" b="1" kern="1200" dirty="0">
                <a:solidFill>
                  <a:schemeClr val="tx1"/>
                </a:solidFill>
                <a:effectLst/>
                <a:latin typeface="+mn-lt"/>
                <a:ea typeface="+mn-ea"/>
                <a:cs typeface="+mn-cs"/>
              </a:rPr>
              <a:t>“WHAT”</a:t>
            </a:r>
            <a:r>
              <a:rPr lang="en-CA" dirty="0"/>
              <a:t> is present in the image,</a:t>
            </a: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30</a:t>
            </a:fld>
            <a:endParaRPr lang="en-US"/>
          </a:p>
        </p:txBody>
      </p:sp>
    </p:spTree>
    <p:extLst>
      <p:ext uri="{BB962C8B-B14F-4D97-AF65-F5344CB8AC3E}">
        <p14:creationId xmlns:p14="http://schemas.microsoft.com/office/powerpoint/2010/main" val="10740484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Even though it is called the </a:t>
            </a:r>
            <a:r>
              <a:rPr lang="en-CA" sz="1200" b="0" i="1" kern="1200" dirty="0">
                <a:solidFill>
                  <a:schemeClr val="tx1"/>
                </a:solidFill>
                <a:effectLst/>
                <a:latin typeface="+mn-lt"/>
                <a:ea typeface="+mn-ea"/>
                <a:cs typeface="+mn-cs"/>
              </a:rPr>
              <a:t>transposed</a:t>
            </a:r>
            <a:r>
              <a:rPr lang="en-CA" sz="1200" b="0" i="0" kern="1200" dirty="0">
                <a:solidFill>
                  <a:schemeClr val="tx1"/>
                </a:solidFill>
                <a:effectLst/>
                <a:latin typeface="+mn-lt"/>
                <a:ea typeface="+mn-ea"/>
                <a:cs typeface="+mn-cs"/>
              </a:rPr>
              <a:t> convolution, it does not mean that we take some existing convolution matrix and use the transposed version. The main point is that the association between the input and the output is handled in the backward fashion compared with a standard convolution matrix (one-to-many rather than many-to-one association).</a:t>
            </a:r>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31</a:t>
            </a:fld>
            <a:endParaRPr lang="en-US"/>
          </a:p>
        </p:txBody>
      </p:sp>
    </p:spTree>
    <p:extLst>
      <p:ext uri="{BB962C8B-B14F-4D97-AF65-F5344CB8AC3E}">
        <p14:creationId xmlns:p14="http://schemas.microsoft.com/office/powerpoint/2010/main" val="36139766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b="0" i="0" kern="1200" dirty="0">
                <a:solidFill>
                  <a:schemeClr val="tx1"/>
                </a:solidFill>
                <a:effectLst/>
                <a:latin typeface="+mn-lt"/>
                <a:ea typeface="+mn-ea"/>
                <a:cs typeface="+mn-cs"/>
              </a:rPr>
              <a:t>In semantic segmentation it is not just important to know “WHAT” is present in the image, but it is equally important to know “WHERE” it is present. Hence, we need a way to up sample the image from low resolution to high resolution which will help us restore the “WHERE” information.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b="0" i="0" kern="1200" dirty="0">
              <a:solidFill>
                <a:schemeClr val="tx1"/>
              </a:solidFill>
              <a:effectLst/>
              <a:latin typeface="+mn-lt"/>
              <a:ea typeface="+mn-ea"/>
              <a:cs typeface="+mn-cs"/>
            </a:endParaRPr>
          </a:p>
          <a:p>
            <a:r>
              <a:rPr lang="en-CA" sz="1200" b="0" i="0" kern="1200" dirty="0">
                <a:solidFill>
                  <a:schemeClr val="tx1"/>
                </a:solidFill>
                <a:effectLst/>
                <a:latin typeface="+mn-lt"/>
                <a:ea typeface="+mn-ea"/>
                <a:cs typeface="+mn-cs"/>
              </a:rPr>
              <a:t>Transposed Convolution is the most preferred choice to perform up sampling, which basically learns parameters through back propagation to convert a low-resolution image to a high-resolution image.</a:t>
            </a:r>
          </a:p>
          <a:p>
            <a:br>
              <a:rPr lang="en-CA" dirty="0"/>
            </a:br>
            <a:endParaRPr lang="en-CA" sz="1200" b="0" i="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32</a:t>
            </a:fld>
            <a:endParaRPr lang="en-US"/>
          </a:p>
        </p:txBody>
      </p:sp>
    </p:spTree>
    <p:extLst>
      <p:ext uri="{BB962C8B-B14F-4D97-AF65-F5344CB8AC3E}">
        <p14:creationId xmlns:p14="http://schemas.microsoft.com/office/powerpoint/2010/main" val="57466154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0" i="0" kern="1200" dirty="0">
                <a:solidFill>
                  <a:schemeClr val="tx1"/>
                </a:solidFill>
                <a:effectLst/>
                <a:latin typeface="+mn-lt"/>
                <a:ea typeface="+mn-ea"/>
                <a:cs typeface="+mn-cs"/>
              </a:rPr>
              <a:t>The architecture contains two paths. First path is the contraction path (also called as the encoder) which is used to capture the context in the image. The encoder is just a traditional stack of convolutional and max pooling layers. The second path is the symmetric expanding path (also called as the decoder) which is used to enable precise localization using transposed convolutions. Thus it is an end-to-end fully convolutional network (FCN), i.e. it only contains Convolutional layers and does not contain any Dense layer because of which it can accept image of any size.</a:t>
            </a:r>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34</a:t>
            </a:fld>
            <a:endParaRPr lang="en-US"/>
          </a:p>
        </p:txBody>
      </p:sp>
    </p:spTree>
    <p:extLst>
      <p:ext uri="{BB962C8B-B14F-4D97-AF65-F5344CB8AC3E}">
        <p14:creationId xmlns:p14="http://schemas.microsoft.com/office/powerpoint/2010/main" val="85272175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In more general cases, you can have a neural network just output X and Y coordinates of important points of  image, called landmarks, that you want the neural networks to recognize. For example, building a face recognition application we want the algorithm to tell us where is the edge of eyes, nose, mouth etc. The neural network can output the estimated position of landmark coordinates.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For example, you can extract the mouth shape and tell if the person is smiling or frowning, The neural network can output all the key landmarks on a face. In order to train a network like this, you will need a label training set. someone will have to go through and tedious annotate all of these landmarks. </a:t>
            </a:r>
          </a:p>
          <a:p>
            <a:r>
              <a:rPr lang="en-CA" sz="1200" kern="1200" dirty="0">
                <a:solidFill>
                  <a:schemeClr val="tx1"/>
                </a:solidFill>
                <a:effectLst/>
                <a:latin typeface="+mn-lt"/>
                <a:ea typeface="+mn-ea"/>
                <a:cs typeface="+mn-cs"/>
              </a:rPr>
              <a:t> </a:t>
            </a:r>
          </a:p>
          <a:p>
            <a:r>
              <a:rPr lang="en-CA" sz="1200" kern="1200" dirty="0">
                <a:solidFill>
                  <a:schemeClr val="tx1"/>
                </a:solidFill>
                <a:effectLst/>
                <a:latin typeface="+mn-lt"/>
                <a:ea typeface="+mn-ea"/>
                <a:cs typeface="+mn-cs"/>
              </a:rPr>
              <a:t> So, this idea might seem quite simple of just adding a bunch of output units to output the X,Y coordinates of different landmarks you want to recognize. To be clear, the identity of landmark one must be consistent across different images like maybe landmark one is always left corner of the left eye, landmark two is always right corner of the left eye, and so on. So, the labels have to be consistent across different images. But if you can hire labelers or label yourself a big enough data set to do this, then a neural network can output all of these landmarks which is going to used to carry out other interesting effect such as with the pose of the person, maybe try to recognize someone's emotion from a picture, and so on. </a:t>
            </a:r>
          </a:p>
          <a:p>
            <a:r>
              <a:rPr lang="en-CA" sz="1200" kern="1200" dirty="0">
                <a:solidFill>
                  <a:schemeClr val="tx1"/>
                </a:solidFill>
                <a:effectLst/>
                <a:latin typeface="+mn-lt"/>
                <a:ea typeface="+mn-ea"/>
                <a:cs typeface="+mn-cs"/>
              </a:rPr>
              <a:t> </a:t>
            </a: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6</a:t>
            </a:fld>
            <a:endParaRPr lang="en-US"/>
          </a:p>
        </p:txBody>
      </p:sp>
    </p:spTree>
    <p:extLst>
      <p:ext uri="{BB962C8B-B14F-4D97-AF65-F5344CB8AC3E}">
        <p14:creationId xmlns:p14="http://schemas.microsoft.com/office/powerpoint/2010/main" val="32271129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Let’s learn how to use a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to perform object detection using something called the Sliding Windows Detection Algorithm. For example, a car detection algorithm. first we need a labeled training set, so x and y with closely cropped examples of cars, which means you end up with the car centered in pretty much the entire image. Some has car, some doesn't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you can then train a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that inputs an image, output y, zero or one, is there a car or not. Once you've trained up this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you can then use it in Sliding Windows Detection. </a:t>
            </a:r>
          </a:p>
          <a:p>
            <a:r>
              <a:rPr lang="en-CA" sz="1200" kern="1200" dirty="0">
                <a:solidFill>
                  <a:schemeClr val="tx1"/>
                </a:solidFill>
                <a:effectLst/>
                <a:latin typeface="+mn-lt"/>
                <a:ea typeface="+mn-ea"/>
                <a:cs typeface="+mn-cs"/>
              </a:rPr>
              <a:t>First, pick a window size, then you would input that into the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and have a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make a prediction. it'll tell whether the red square contain a car or not.   You then slide the window a little bit, and feed that to the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and so on. And you keep going until you've slid the window across every position in the image. Then we take a slightly larger region  resize this region into whatever input size the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is expecting, and feed that to the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and have it output zero or one. And then slide the window over again using some stride and so on. </a:t>
            </a:r>
          </a:p>
          <a:p>
            <a:r>
              <a:rPr lang="en-CA" sz="1200" kern="1200" dirty="0">
                <a:solidFill>
                  <a:schemeClr val="tx1"/>
                </a:solidFill>
                <a:effectLst/>
                <a:latin typeface="+mn-lt"/>
                <a:ea typeface="+mn-ea"/>
                <a:cs typeface="+mn-cs"/>
              </a:rPr>
              <a:t>And then you might do the third time using even larger windows and so on. The hope is that if you do this, then so long as there's a car somewhere in the image that there will be a window where, for example if you are passing in this window into the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hopefully the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will have outputs one for that input region. So then you detect that there is a car there. So this algorithm is called Sliding Windows Detection </a:t>
            </a:r>
          </a:p>
          <a:p>
            <a:endParaRPr lang="en-CA" sz="1200" kern="1200" dirty="0">
              <a:solidFill>
                <a:schemeClr val="tx1"/>
              </a:solidFill>
              <a:effectLst/>
              <a:latin typeface="+mn-lt"/>
              <a:ea typeface="+mn-ea"/>
              <a:cs typeface="+mn-cs"/>
            </a:endParaRPr>
          </a:p>
          <a:p>
            <a:r>
              <a:rPr lang="en-CA" sz="1200" kern="1200" dirty="0">
                <a:solidFill>
                  <a:schemeClr val="tx1"/>
                </a:solidFill>
                <a:effectLst/>
                <a:latin typeface="+mn-lt"/>
                <a:ea typeface="+mn-ea"/>
                <a:cs typeface="+mn-cs"/>
              </a:rPr>
              <a:t>There's a huge disadvantage of Sliding Windows Detection, which is the computational cost. Because you're cropping out so many different square regions in the image and running each of them independently through a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if you use a very coarse stride, a very big stride, then that will reduce the number of windows you need to pass through the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but that courser granularity may hurt performance. Whereas if you use a very fine granularity or a very small stride, then the huge number of all these little regions you're passing through the </a:t>
            </a:r>
            <a:r>
              <a:rPr lang="en-CA" sz="1200" kern="1200" dirty="0" err="1">
                <a:solidFill>
                  <a:schemeClr val="tx1"/>
                </a:solidFill>
                <a:effectLst/>
                <a:latin typeface="+mn-lt"/>
                <a:ea typeface="+mn-ea"/>
                <a:cs typeface="+mn-cs"/>
              </a:rPr>
              <a:t>ConvNet</a:t>
            </a:r>
            <a:r>
              <a:rPr lang="en-CA" sz="1200" kern="1200" dirty="0">
                <a:solidFill>
                  <a:schemeClr val="tx1"/>
                </a:solidFill>
                <a:effectLst/>
                <a:latin typeface="+mn-lt"/>
                <a:ea typeface="+mn-ea"/>
                <a:cs typeface="+mn-cs"/>
              </a:rPr>
              <a:t> means that means there is a very high computational cost. sliding windows this way is infeasibly slow. Fortunately, this problem of computational cost has a pretty good solution. In particular, the Sliding Windows Object Detector can be implemented convolutionally or much more efficiently. </a:t>
            </a:r>
          </a:p>
        </p:txBody>
      </p:sp>
      <p:sp>
        <p:nvSpPr>
          <p:cNvPr id="4" name="Slide Number Placeholder 3"/>
          <p:cNvSpPr>
            <a:spLocks noGrp="1"/>
          </p:cNvSpPr>
          <p:nvPr>
            <p:ph type="sldNum" sz="quarter" idx="5"/>
          </p:nvPr>
        </p:nvSpPr>
        <p:spPr/>
        <p:txBody>
          <a:bodyPr/>
          <a:lstStyle/>
          <a:p>
            <a:fld id="{FE2EF13E-8005-914A-9CA8-3F166E228A12}" type="slidenum">
              <a:rPr lang="en-US" smtClean="0"/>
              <a:t>8</a:t>
            </a:fld>
            <a:endParaRPr lang="en-US"/>
          </a:p>
        </p:txBody>
      </p:sp>
    </p:spTree>
    <p:extLst>
      <p:ext uri="{BB962C8B-B14F-4D97-AF65-F5344CB8AC3E}">
        <p14:creationId xmlns:p14="http://schemas.microsoft.com/office/powerpoint/2010/main" val="425094712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To understand the convolutional implementation of sliding windows let's first see how you can turn fully connected layers into convolutional layers. </a:t>
            </a:r>
          </a:p>
          <a:p>
            <a:r>
              <a:rPr lang="en-CA" sz="1200" kern="1200" dirty="0">
                <a:solidFill>
                  <a:schemeClr val="tx1"/>
                </a:solidFill>
                <a:effectLst/>
                <a:latin typeface="+mn-lt"/>
                <a:ea typeface="+mn-ea"/>
                <a:cs typeface="+mn-cs"/>
              </a:rPr>
              <a:t>So let's say that the inputs 14 by 14 by 3 images. it then uses 16 of 5 by 5 filters to map it from 14 by 14 by 3 to 10 by 10 by 16. And then use a 2 by 2 max pooling to reduce it to 5 by 5 by 16. Then has a fully connected layer to connect to 400 units. Then now they're fully connected layer and then finally outputs a Y using a </a:t>
            </a:r>
            <a:r>
              <a:rPr lang="en-CA" sz="1200" kern="1200" dirty="0" err="1">
                <a:solidFill>
                  <a:schemeClr val="tx1"/>
                </a:solidFill>
                <a:effectLst/>
                <a:latin typeface="+mn-lt"/>
                <a:ea typeface="+mn-ea"/>
                <a:cs typeface="+mn-cs"/>
              </a:rPr>
              <a:t>softmax</a:t>
            </a:r>
            <a:r>
              <a:rPr lang="en-CA" sz="1200" kern="1200" dirty="0">
                <a:solidFill>
                  <a:schemeClr val="tx1"/>
                </a:solidFill>
                <a:effectLst/>
                <a:latin typeface="+mn-lt"/>
                <a:ea typeface="+mn-ea"/>
                <a:cs typeface="+mn-cs"/>
              </a:rPr>
              <a:t> unit. Y as four numbers, corresponding to the probabilities of the four classes for example, pedestrian, car, motorcycle, and background.</a:t>
            </a:r>
          </a:p>
          <a:p>
            <a:r>
              <a:rPr lang="en-CA" sz="1200" kern="1200" dirty="0">
                <a:solidFill>
                  <a:schemeClr val="tx1"/>
                </a:solidFill>
                <a:effectLst/>
                <a:latin typeface="+mn-lt"/>
                <a:ea typeface="+mn-ea"/>
                <a:cs typeface="+mn-cs"/>
              </a:rPr>
              <a:t>Now, what I'd like to do is show how these layers can be turned into convolutional layers. So, the convnet will draw same as before for the first few layers. one way of implementing this next layer, this fully connected layer is to implement this as a 5 by 5 filter and let's use 400 5 by 5 filters. So if you take a 5 by 5 by 16 image and convolve it with a 5 by 5 filter, remember, a 5 by 5 filter is implemented as 5 by 5 by 16 because our convention is that the filter looks across all 16 channels. And if you have 400 of these 5 by 5 by 16 filters, then the output dimension is going to be 1 by 1 by 400. So rather than viewing these 400 as just a set of nodes, we're going to view this as a 1 by 1 by 400 volume. Mathematically, this is the same as a fully connected layer because each of these 400 nodes has a filter of dimension 5 by 5 by 16. So each of those 400 values is some arbitrary linear function of these 5 by 5 by 16 activations from the previous layer. Next, to implement the next convolutional layer, we're going to implement a 1 by 1 convolution. If you have 400 1 by 1 filters then, with 400 filters the next layer will again be 1 by 1 by 400. So that gives you this next fully connected layer. And then finally, we're going to have another 1 by 1 filter, followed by a </a:t>
            </a:r>
            <a:r>
              <a:rPr lang="en-CA" sz="1200" kern="1200" dirty="0" err="1">
                <a:solidFill>
                  <a:schemeClr val="tx1"/>
                </a:solidFill>
                <a:effectLst/>
                <a:latin typeface="+mn-lt"/>
                <a:ea typeface="+mn-ea"/>
                <a:cs typeface="+mn-cs"/>
              </a:rPr>
              <a:t>softmax</a:t>
            </a:r>
            <a:r>
              <a:rPr lang="en-CA" sz="1200" kern="1200" dirty="0">
                <a:solidFill>
                  <a:schemeClr val="tx1"/>
                </a:solidFill>
                <a:effectLst/>
                <a:latin typeface="+mn-lt"/>
                <a:ea typeface="+mn-ea"/>
                <a:cs typeface="+mn-cs"/>
              </a:rPr>
              <a:t> activation. So as to give a 1 by 1 by 4 volume to take the place of these four numbers that the network was operating. So this shows how you can take these fully connected layers and implement them using convolutional layers </a:t>
            </a:r>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9</a:t>
            </a:fld>
            <a:endParaRPr lang="en-US"/>
          </a:p>
        </p:txBody>
      </p:sp>
    </p:spTree>
    <p:extLst>
      <p:ext uri="{BB962C8B-B14F-4D97-AF65-F5344CB8AC3E}">
        <p14:creationId xmlns:p14="http://schemas.microsoft.com/office/powerpoint/2010/main" val="2175514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kern="1200" dirty="0">
                <a:solidFill>
                  <a:schemeClr val="tx1"/>
                </a:solidFill>
                <a:effectLst/>
                <a:latin typeface="+mn-lt"/>
                <a:ea typeface="+mn-ea"/>
                <a:cs typeface="+mn-cs"/>
              </a:rPr>
              <a:t>let's see how you can have a convolutional implementation of sliding windows object detection. The presentation on this slide is based on the </a:t>
            </a:r>
            <a:r>
              <a:rPr lang="en-CA" sz="1200" kern="1200" dirty="0" err="1">
                <a:solidFill>
                  <a:schemeClr val="tx1"/>
                </a:solidFill>
                <a:effectLst/>
                <a:latin typeface="+mn-lt"/>
                <a:ea typeface="+mn-ea"/>
                <a:cs typeface="+mn-cs"/>
              </a:rPr>
              <a:t>OverFeat</a:t>
            </a:r>
            <a:r>
              <a:rPr lang="en-CA" sz="1200" kern="1200" dirty="0">
                <a:solidFill>
                  <a:schemeClr val="tx1"/>
                </a:solidFill>
                <a:effectLst/>
                <a:latin typeface="+mn-lt"/>
                <a:ea typeface="+mn-ea"/>
                <a:cs typeface="+mn-cs"/>
              </a:rPr>
              <a:t> paper. let's say that your convnet inputs 14 by 14 by 3 images and your tested image is 16 by 16 by 3. In the original sliding windows algorithm, you might want to input the red region into a convnet and run that once to generate a classification 0 and 1 and then sliding down a bit, for example, uses a stride of two pixels and then you might slide that to the right by two pixels to input this green rectangle into the convnet and we run the whole convnet and get another label, 01. Then you input this orange region into the convnet and run it one more time to get another label. And then do it the fourth and final time with this lower right purple square. To run sliding windows on this 16 by 16 by 3 image, You run this convnet four times in order to get four labels. But it turns out a lot of this computation done by these four convnets is highly duplicative. So what the </a:t>
            </a:r>
            <a:r>
              <a:rPr lang="en-CA" sz="1200" b="1" kern="1200" dirty="0">
                <a:solidFill>
                  <a:schemeClr val="tx1"/>
                </a:solidFill>
                <a:effectLst/>
                <a:latin typeface="+mn-lt"/>
                <a:ea typeface="+mn-ea"/>
                <a:cs typeface="+mn-cs"/>
              </a:rPr>
              <a:t>convolutional implementation </a:t>
            </a:r>
            <a:r>
              <a:rPr lang="en-CA" sz="1200" kern="1200" dirty="0">
                <a:solidFill>
                  <a:schemeClr val="tx1"/>
                </a:solidFill>
                <a:effectLst/>
                <a:latin typeface="+mn-lt"/>
                <a:ea typeface="+mn-ea"/>
                <a:cs typeface="+mn-cs"/>
              </a:rPr>
              <a:t>of sliding windows does is it allows these four passes in the convnet to share a lot of computation. Specifically, here's what you can do. You can take the convnet and just run it same parameters, the same 5 by 5 filters, also 16 5 by 5 filters and run it. Now, you can have a 12 by 12 by 16 output volume. Then do the max pool, same as before. Now you have a 6 by 6 by 16, runs through your same 400 5 by 5 filters to get now your 2 by 2 by 400 volume. So now instead of a 1 by 1 by 400 volume, we have instead a 2 by 2 by 400 volume. Run it through a 1 by 1 filter gives you another 2 by 2 by 400 instead of 1 by 1 like 400. Do that one more time and now you're left with a 2 by 2 by 4 output volume instead of 1 by 1 by 4. It turns out that this red 1 by 1 by 4 subset gives you the result of running in the upper left hand corner 14 by 14 image. This upper right 1 by 1 by 4 volume gives you the upper right result. ... And if you step through all the steps of the calculation, </a:t>
            </a:r>
          </a:p>
          <a:p>
            <a:r>
              <a:rPr lang="en-CA" sz="1200" kern="1200" dirty="0">
                <a:solidFill>
                  <a:schemeClr val="tx1"/>
                </a:solidFill>
                <a:effectLst/>
                <a:latin typeface="+mn-lt"/>
                <a:ea typeface="+mn-ea"/>
                <a:cs typeface="+mn-cs"/>
              </a:rPr>
              <a:t>what this convolution implementation does is, instead of forcing you to run four propagation on four subsets of the input image independently, it combines all four into one form of computation and shares a lot of the computation in the regions of image that are common. So all four of the 14 by 14 patches we saw here. </a:t>
            </a:r>
          </a:p>
        </p:txBody>
      </p:sp>
      <p:sp>
        <p:nvSpPr>
          <p:cNvPr id="4" name="Slide Number Placeholder 3"/>
          <p:cNvSpPr>
            <a:spLocks noGrp="1"/>
          </p:cNvSpPr>
          <p:nvPr>
            <p:ph type="sldNum" sz="quarter" idx="5"/>
          </p:nvPr>
        </p:nvSpPr>
        <p:spPr/>
        <p:txBody>
          <a:bodyPr/>
          <a:lstStyle/>
          <a:p>
            <a:fld id="{FE2EF13E-8005-914A-9CA8-3F166E228A12}" type="slidenum">
              <a:rPr lang="en-US" smtClean="0"/>
              <a:t>10</a:t>
            </a:fld>
            <a:endParaRPr lang="en-US"/>
          </a:p>
        </p:txBody>
      </p:sp>
    </p:spTree>
    <p:extLst>
      <p:ext uri="{BB962C8B-B14F-4D97-AF65-F5344CB8AC3E}">
        <p14:creationId xmlns:p14="http://schemas.microsoft.com/office/powerpoint/2010/main" val="27104719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11</a:t>
            </a:fld>
            <a:endParaRPr lang="en-US"/>
          </a:p>
        </p:txBody>
      </p:sp>
    </p:spTree>
    <p:extLst>
      <p:ext uri="{BB962C8B-B14F-4D97-AF65-F5344CB8AC3E}">
        <p14:creationId xmlns:p14="http://schemas.microsoft.com/office/powerpoint/2010/main" val="155282831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Even though some grid cell has some parts of a car, we'll pretend the that grid cell has no interesting object, if the center of the object is not in the cell.</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to train your neural network, the input is 100 by 100 by 3, that's the input image. And then you have a usual convnet with conv, layers of max pool layers, and so on. So that in the end, you have this, should choose the conv layers and the max pool layers, and so on, so that this eventually maps to a 3 by 4 by 8 output volume.</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So the advantage of this algorithm is that the neural network outputs precise bounding boxes, as long as you don't have more than one object in each grid cell, this algorithm should work okay.</a:t>
            </a:r>
          </a:p>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this is a lot like the image classification and localization algorithm that outputs the bounding box coordinates explicitly. And this algorithm allows your network to output much more precise coordinates. And second, this is a convolutional implementation and you're not implementing this algorithm 12 times on the 3 by 4 grid. Instead, this is one single convolutional implementation So, this is a pretty efficient algorithm. And in fact, the YOLO algorithm, which is constant popularity is because this is a convolutional implementation, it actually runs very fast. So this works even for real time object detection.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sz="1200" kern="1200" dirty="0">
              <a:solidFill>
                <a:schemeClr val="tx1"/>
              </a:solidFill>
              <a:effectLst/>
              <a:latin typeface="+mn-lt"/>
              <a:ea typeface="+mn-ea"/>
              <a:cs typeface="+mn-cs"/>
            </a:endParaRP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12</a:t>
            </a:fld>
            <a:endParaRPr lang="en-US"/>
          </a:p>
        </p:txBody>
      </p:sp>
    </p:spTree>
    <p:extLst>
      <p:ext uri="{BB962C8B-B14F-4D97-AF65-F5344CB8AC3E}">
        <p14:creationId xmlns:p14="http://schemas.microsoft.com/office/powerpoint/2010/main" val="9653117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sz="1200" kern="1200" dirty="0">
                <a:solidFill>
                  <a:schemeClr val="tx1"/>
                </a:solidFill>
                <a:effectLst/>
                <a:latin typeface="+mn-lt"/>
                <a:ea typeface="+mn-ea"/>
                <a:cs typeface="+mn-cs"/>
              </a:rPr>
              <a:t>Let's take the example of the car on the right. So, in this grid cell there is an object and so the target label y will be one, that was PC is equal to one. And then bx, by, BH, BW, and then 0 1 0. So, how do you specify the bounding box? In the YOLO algorithm, relative to this square, when I take the convention that the upper left point here is (0,0) and this lower right point is (1,1). So to specify the position of that midpoint, bx by, should be coordinate of the yellow dot. Maybe bx=0.4, by=0.7. And then the height of the bounding box is specified as a fraction of the overall width of grid box. So, the width of this red box is maybe 100% of the grid width. And so BH is 0.8 and the height of the overall height of the grid cell. this bx, by, BH, BW as specified relative to the grid cell. And so bx and by, this has to be between 0 and 1, Because pretty much by definition that red dot is within the bounds of that grid cell is assigned to. If it wasn't between 0 and 1 it was outside the square, then we'll have been assigned to a different grid cell. But </a:t>
            </a:r>
            <a:r>
              <a:rPr lang="en-CA" sz="1200" kern="1200" dirty="0" err="1">
                <a:solidFill>
                  <a:schemeClr val="tx1"/>
                </a:solidFill>
                <a:effectLst/>
                <a:latin typeface="+mn-lt"/>
                <a:ea typeface="+mn-ea"/>
                <a:cs typeface="+mn-cs"/>
              </a:rPr>
              <a:t>bh</a:t>
            </a:r>
            <a:r>
              <a:rPr lang="en-CA" sz="1200" kern="1200" dirty="0">
                <a:solidFill>
                  <a:schemeClr val="tx1"/>
                </a:solidFill>
                <a:effectLst/>
                <a:latin typeface="+mn-lt"/>
                <a:ea typeface="+mn-ea"/>
                <a:cs typeface="+mn-cs"/>
              </a:rPr>
              <a:t> and </a:t>
            </a:r>
            <a:r>
              <a:rPr lang="en-CA" sz="1200" kern="1200" dirty="0" err="1">
                <a:solidFill>
                  <a:schemeClr val="tx1"/>
                </a:solidFill>
                <a:effectLst/>
                <a:latin typeface="+mn-lt"/>
                <a:ea typeface="+mn-ea"/>
                <a:cs typeface="+mn-cs"/>
              </a:rPr>
              <a:t>bw</a:t>
            </a:r>
            <a:r>
              <a:rPr lang="en-CA" sz="1200" kern="1200" dirty="0">
                <a:solidFill>
                  <a:schemeClr val="tx1"/>
                </a:solidFill>
                <a:effectLst/>
                <a:latin typeface="+mn-lt"/>
                <a:ea typeface="+mn-ea"/>
                <a:cs typeface="+mn-cs"/>
              </a:rPr>
              <a:t> could be greater than one. So, there are multiple ways of specifying the bounding boxes, but this would be one convention that's quite reasonable. There are some other more advanced parameterizations that work things a little bit better, but the one you saw here should work okay. So, that's it for the YOLO or the You Only Look Once algorithm. </a:t>
            </a:r>
          </a:p>
          <a:p>
            <a:endParaRPr lang="en-US" dirty="0"/>
          </a:p>
        </p:txBody>
      </p:sp>
      <p:sp>
        <p:nvSpPr>
          <p:cNvPr id="4" name="Slide Number Placeholder 3"/>
          <p:cNvSpPr>
            <a:spLocks noGrp="1"/>
          </p:cNvSpPr>
          <p:nvPr>
            <p:ph type="sldNum" sz="quarter" idx="5"/>
          </p:nvPr>
        </p:nvSpPr>
        <p:spPr/>
        <p:txBody>
          <a:bodyPr/>
          <a:lstStyle/>
          <a:p>
            <a:fld id="{FE2EF13E-8005-914A-9CA8-3F166E228A12}" type="slidenum">
              <a:rPr lang="en-US" smtClean="0"/>
              <a:t>13</a:t>
            </a:fld>
            <a:endParaRPr lang="en-US"/>
          </a:p>
        </p:txBody>
      </p:sp>
    </p:spTree>
    <p:extLst>
      <p:ext uri="{BB962C8B-B14F-4D97-AF65-F5344CB8AC3E}">
        <p14:creationId xmlns:p14="http://schemas.microsoft.com/office/powerpoint/2010/main" val="63266895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28CBD4-1D43-72AA-E018-9B09AF5B80A5}"/>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57DD1D1-EE41-3D41-4B20-BCD0F7544A3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DDFA156-119D-B05E-FA35-E3ADFE3899E9}"/>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5" name="Footer Placeholder 4">
            <a:extLst>
              <a:ext uri="{FF2B5EF4-FFF2-40B4-BE49-F238E27FC236}">
                <a16:creationId xmlns:a16="http://schemas.microsoft.com/office/drawing/2014/main" id="{0DEFB774-ADEB-1C51-E013-8004035BAD9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649C91-31F8-2481-2049-E0911DE4ED77}"/>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342182396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BD3AA5-5562-495F-AD6C-11E09363A1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0F4F259-71C9-FCBA-7450-9FEFD46D09C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A93B0-ED25-8D62-7361-A188270488D6}"/>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5" name="Footer Placeholder 4">
            <a:extLst>
              <a:ext uri="{FF2B5EF4-FFF2-40B4-BE49-F238E27FC236}">
                <a16:creationId xmlns:a16="http://schemas.microsoft.com/office/drawing/2014/main" id="{8C0D73D3-FAE1-6A5D-1641-45CBE0D15B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F869712-595E-4BA6-03AC-7F0FF465DE2C}"/>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419574230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E32F44F-B491-4C8D-13AC-0ED35B74828D}"/>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18D83E8D-6F48-6FBB-D4BB-0F12603EC52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883AFD2-06E2-E2CF-768A-16AD76C1460A}"/>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5" name="Footer Placeholder 4">
            <a:extLst>
              <a:ext uri="{FF2B5EF4-FFF2-40B4-BE49-F238E27FC236}">
                <a16:creationId xmlns:a16="http://schemas.microsoft.com/office/drawing/2014/main" id="{7ED4E557-4D84-EED4-B3E3-C1E55F77739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27431B0-5633-5561-224C-B2B0EC3F4900}"/>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28140318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BB285-0296-601F-EC4B-BA645FB7E59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27D955F-9139-E0EE-98EF-C6A6FF5FB51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C487305-653E-6205-984F-9324DA0DBECF}"/>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5" name="Footer Placeholder 4">
            <a:extLst>
              <a:ext uri="{FF2B5EF4-FFF2-40B4-BE49-F238E27FC236}">
                <a16:creationId xmlns:a16="http://schemas.microsoft.com/office/drawing/2014/main" id="{B099BE78-73F0-1163-D102-7163B499836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76EF52A-94D5-1525-0ED5-7638816C8036}"/>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10564592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A10894-B060-3185-B6C7-434D45CC4AC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DBB25C3-2425-1C6C-C5B3-DEDEEB85C34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E267F9D6-5536-10E5-548F-9FDE164F4A20}"/>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5" name="Footer Placeholder 4">
            <a:extLst>
              <a:ext uri="{FF2B5EF4-FFF2-40B4-BE49-F238E27FC236}">
                <a16:creationId xmlns:a16="http://schemas.microsoft.com/office/drawing/2014/main" id="{59BEB207-AB0D-AA91-BDA6-3AB74F5ED5F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5DCFEF9-58AF-515E-4A7F-B7B2F822A86A}"/>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266723152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6BA2D5-36AA-C06F-2980-229BD80C620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7749051-81E3-6891-D416-CBB0C670B04F}"/>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78687C2-56E4-61BA-55B6-2E8E14BF2F19}"/>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E92BF97C-5446-671B-42DA-AA8410B6CBC9}"/>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6" name="Footer Placeholder 5">
            <a:extLst>
              <a:ext uri="{FF2B5EF4-FFF2-40B4-BE49-F238E27FC236}">
                <a16:creationId xmlns:a16="http://schemas.microsoft.com/office/drawing/2014/main" id="{658ABBE1-9CE6-C9B0-73F1-875738DB40B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8E82F3-AB9C-0A9E-60AA-60A86EF94EC1}"/>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427441155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6CC226-A5DF-ABE0-FD54-1FFA4B08C95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2C09BE8-5FFB-A95F-286C-8CFF885AF42B}"/>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E7DD047-80DA-1E3F-7714-D4788C5A940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EF69194-D9A5-AAB3-9361-79882A8E073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BE0A890-3E51-07F9-FB45-50AB580D24F9}"/>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12F095-AD32-A5DA-2D37-07B22F5FFD10}"/>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8" name="Footer Placeholder 7">
            <a:extLst>
              <a:ext uri="{FF2B5EF4-FFF2-40B4-BE49-F238E27FC236}">
                <a16:creationId xmlns:a16="http://schemas.microsoft.com/office/drawing/2014/main" id="{BAC5826B-AB7D-EFC4-61EE-119AFBC1385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D3FEA26-0F98-D8E1-9227-B095F9B06D43}"/>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31376925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91AFF3-AE78-ACBF-2914-99968F7B766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032EB8ED-050C-463F-4440-ED442AFBAF13}"/>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4" name="Footer Placeholder 3">
            <a:extLst>
              <a:ext uri="{FF2B5EF4-FFF2-40B4-BE49-F238E27FC236}">
                <a16:creationId xmlns:a16="http://schemas.microsoft.com/office/drawing/2014/main" id="{A7EBA648-45CE-0B63-8EBD-51911B7992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472DA27E-5D38-5BAF-FF7A-DE2B6B2806B7}"/>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187792228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7F246AEC-2746-BB2E-89C0-E5848CEDED9A}"/>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3" name="Footer Placeholder 2">
            <a:extLst>
              <a:ext uri="{FF2B5EF4-FFF2-40B4-BE49-F238E27FC236}">
                <a16:creationId xmlns:a16="http://schemas.microsoft.com/office/drawing/2014/main" id="{1ED536E0-F461-7521-DEA9-36E1E3EB161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FEF7FE7B-033B-08B6-D61F-024A1A9A7B7B}"/>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26578298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68893F-7A97-7A13-4D6D-D4BD3FE48AE4}"/>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22EDDB7-2E79-F674-160E-56A040022B1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8D8E6CB-1586-D9EC-DCE1-E87D5D29D21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816CCF7-3DE3-7FC4-73B6-A6ADAFFEAD2B}"/>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6" name="Footer Placeholder 5">
            <a:extLst>
              <a:ext uri="{FF2B5EF4-FFF2-40B4-BE49-F238E27FC236}">
                <a16:creationId xmlns:a16="http://schemas.microsoft.com/office/drawing/2014/main" id="{6157AA92-04E1-CE4E-B02E-9516A8C06EA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4A97014-8287-4315-9B4D-24DD4E998170}"/>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157240003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7BA205-AEC8-8A88-6B8D-65AEACE4E80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D14298F-24B2-E79C-6836-B07BEA94AD6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E0660ED-69CE-C1DB-8213-6B3FF7E9F6F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AF34AD-D4D2-C001-B193-8058CDD803FB}"/>
              </a:ext>
            </a:extLst>
          </p:cNvPr>
          <p:cNvSpPr>
            <a:spLocks noGrp="1"/>
          </p:cNvSpPr>
          <p:nvPr>
            <p:ph type="dt" sz="half" idx="10"/>
          </p:nvPr>
        </p:nvSpPr>
        <p:spPr/>
        <p:txBody>
          <a:bodyPr/>
          <a:lstStyle/>
          <a:p>
            <a:fld id="{6C7D61AE-3A66-324C-971B-F9B8630FC7D0}" type="datetimeFigureOut">
              <a:rPr lang="en-US" smtClean="0"/>
              <a:t>7/21/22</a:t>
            </a:fld>
            <a:endParaRPr lang="en-US"/>
          </a:p>
        </p:txBody>
      </p:sp>
      <p:sp>
        <p:nvSpPr>
          <p:cNvPr id="6" name="Footer Placeholder 5">
            <a:extLst>
              <a:ext uri="{FF2B5EF4-FFF2-40B4-BE49-F238E27FC236}">
                <a16:creationId xmlns:a16="http://schemas.microsoft.com/office/drawing/2014/main" id="{5AA78C03-CB3B-CA91-FA8C-41FC35FDB9C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E64AA9-83E7-767D-E68A-AAB793F598CB}"/>
              </a:ext>
            </a:extLst>
          </p:cNvPr>
          <p:cNvSpPr>
            <a:spLocks noGrp="1"/>
          </p:cNvSpPr>
          <p:nvPr>
            <p:ph type="sldNum" sz="quarter" idx="12"/>
          </p:nvPr>
        </p:nvSpPr>
        <p:spPr/>
        <p:txBody>
          <a:bodyPr/>
          <a:lstStyle/>
          <a:p>
            <a:fld id="{281DA385-C2DB-4B46-821B-C96B8C034A19}" type="slidenum">
              <a:rPr lang="en-US" smtClean="0"/>
              <a:t>‹#›</a:t>
            </a:fld>
            <a:endParaRPr lang="en-US"/>
          </a:p>
        </p:txBody>
      </p:sp>
    </p:spTree>
    <p:extLst>
      <p:ext uri="{BB962C8B-B14F-4D97-AF65-F5344CB8AC3E}">
        <p14:creationId xmlns:p14="http://schemas.microsoft.com/office/powerpoint/2010/main" val="232542857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CD1C2D47-C4C7-90B2-177F-E53C32D82FE7}"/>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B7B3FB-3C85-7369-AD06-1F61F451517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6C646DC-BA35-F1E2-4B3A-4A88B39BC2C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C7D61AE-3A66-324C-971B-F9B8630FC7D0}" type="datetimeFigureOut">
              <a:rPr lang="en-US" smtClean="0"/>
              <a:t>7/21/22</a:t>
            </a:fld>
            <a:endParaRPr lang="en-US"/>
          </a:p>
        </p:txBody>
      </p:sp>
      <p:sp>
        <p:nvSpPr>
          <p:cNvPr id="5" name="Footer Placeholder 4">
            <a:extLst>
              <a:ext uri="{FF2B5EF4-FFF2-40B4-BE49-F238E27FC236}">
                <a16:creationId xmlns:a16="http://schemas.microsoft.com/office/drawing/2014/main" id="{0E00C2C0-2A7F-2CC8-B59B-7195E2AFEF3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16356E9F-03CB-9DF3-1B85-8C83607D29B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81DA385-C2DB-4B46-821B-C96B8C034A19}" type="slidenum">
              <a:rPr lang="en-US" smtClean="0"/>
              <a:t>‹#›</a:t>
            </a:fld>
            <a:endParaRPr lang="en-US"/>
          </a:p>
        </p:txBody>
      </p:sp>
    </p:spTree>
    <p:extLst>
      <p:ext uri="{BB962C8B-B14F-4D97-AF65-F5344CB8AC3E}">
        <p14:creationId xmlns:p14="http://schemas.microsoft.com/office/powerpoint/2010/main" val="337352926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6.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5.png"/><Relationship Id="rId4" Type="http://schemas.openxmlformats.org/officeDocument/2006/relationships/image" Target="../media/image27.png"/></Relationships>
</file>

<file path=ppt/slides/_rels/slide1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16.jpeg"/><Relationship Id="rId7" Type="http://schemas.openxmlformats.org/officeDocument/2006/relationships/image" Target="../media/image32.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 Id="rId9" Type="http://schemas.openxmlformats.org/officeDocument/2006/relationships/image" Target="../media/image34.png"/></Relationships>
</file>

<file path=ppt/slides/_rels/slide1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18.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20.png"/></Relationships>
</file>

<file path=ppt/slides/_rels/slide19.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14.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3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2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image" Target="../media/image2.jpeg"/><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8.png"/><Relationship Id="rId7" Type="http://schemas.openxmlformats.org/officeDocument/2006/relationships/image" Target="../media/image1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2.jpeg"/><Relationship Id="rId4" Type="http://schemas.openxmlformats.org/officeDocument/2006/relationships/image" Target="../media/image9.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jpeg"/><Relationship Id="rId7" Type="http://schemas.openxmlformats.org/officeDocument/2006/relationships/image" Target="../media/image20.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 Id="rId9" Type="http://schemas.openxmlformats.org/officeDocument/2006/relationships/image" Target="../media/image22.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6F8AB7-6383-EE36-4F00-1B4BEA1A35B3}"/>
              </a:ext>
            </a:extLst>
          </p:cNvPr>
          <p:cNvSpPr>
            <a:spLocks noGrp="1"/>
          </p:cNvSpPr>
          <p:nvPr>
            <p:ph type="ctrTitle"/>
          </p:nvPr>
        </p:nvSpPr>
        <p:spPr/>
        <p:txBody>
          <a:bodyPr/>
          <a:lstStyle/>
          <a:p>
            <a:r>
              <a:rPr lang="en-US" dirty="0"/>
              <a:t>Object Detection</a:t>
            </a:r>
          </a:p>
        </p:txBody>
      </p:sp>
      <p:sp>
        <p:nvSpPr>
          <p:cNvPr id="3" name="Subtitle 2">
            <a:extLst>
              <a:ext uri="{FF2B5EF4-FFF2-40B4-BE49-F238E27FC236}">
                <a16:creationId xmlns:a16="http://schemas.microsoft.com/office/drawing/2014/main" id="{26E2ACE7-1F30-7612-06E3-47B713E9EA9A}"/>
              </a:ext>
            </a:extLst>
          </p:cNvPr>
          <p:cNvSpPr>
            <a:spLocks noGrp="1"/>
          </p:cNvSpPr>
          <p:nvPr>
            <p:ph type="subTitle" idx="1"/>
          </p:nvPr>
        </p:nvSpPr>
        <p:spPr/>
        <p:txBody>
          <a:bodyPr/>
          <a:lstStyle/>
          <a:p>
            <a:r>
              <a:rPr lang="en-US" dirty="0"/>
              <a:t>Qingrun Zhang</a:t>
            </a:r>
          </a:p>
        </p:txBody>
      </p:sp>
    </p:spTree>
    <p:extLst>
      <p:ext uri="{BB962C8B-B14F-4D97-AF65-F5344CB8AC3E}">
        <p14:creationId xmlns:p14="http://schemas.microsoft.com/office/powerpoint/2010/main" val="253662553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6" name="Group 15">
            <a:extLst>
              <a:ext uri="{FF2B5EF4-FFF2-40B4-BE49-F238E27FC236}">
                <a16:creationId xmlns:a16="http://schemas.microsoft.com/office/drawing/2014/main" id="{0311E9DC-0D62-7F15-B1FB-176CB6A099A4}"/>
              </a:ext>
            </a:extLst>
          </p:cNvPr>
          <p:cNvGrpSpPr/>
          <p:nvPr/>
        </p:nvGrpSpPr>
        <p:grpSpPr>
          <a:xfrm>
            <a:off x="783021" y="1789386"/>
            <a:ext cx="1660634" cy="1639614"/>
            <a:chOff x="1334814" y="3972910"/>
            <a:chExt cx="1660634" cy="1639614"/>
          </a:xfrm>
        </p:grpSpPr>
        <p:sp>
          <p:nvSpPr>
            <p:cNvPr id="14" name="Rectangle 13">
              <a:extLst>
                <a:ext uri="{FF2B5EF4-FFF2-40B4-BE49-F238E27FC236}">
                  <a16:creationId xmlns:a16="http://schemas.microsoft.com/office/drawing/2014/main" id="{230DDFC3-36BE-E6B8-DCCF-2BC476469837}"/>
                </a:ext>
              </a:extLst>
            </p:cNvPr>
            <p:cNvSpPr/>
            <p:nvPr/>
          </p:nvSpPr>
          <p:spPr>
            <a:xfrm>
              <a:off x="1334814" y="3972910"/>
              <a:ext cx="1660634" cy="163961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E4FC33E-D2BA-5843-7A9D-73678A3212CB}"/>
                </a:ext>
              </a:extLst>
            </p:cNvPr>
            <p:cNvSpPr/>
            <p:nvPr/>
          </p:nvSpPr>
          <p:spPr>
            <a:xfrm>
              <a:off x="1334814" y="3972910"/>
              <a:ext cx="1250731" cy="118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 name="Title 1">
            <a:extLst>
              <a:ext uri="{FF2B5EF4-FFF2-40B4-BE49-F238E27FC236}">
                <a16:creationId xmlns:a16="http://schemas.microsoft.com/office/drawing/2014/main" id="{3711311A-34BB-138D-0DA0-5E9A7B5565B4}"/>
              </a:ext>
            </a:extLst>
          </p:cNvPr>
          <p:cNvSpPr>
            <a:spLocks noGrp="1"/>
          </p:cNvSpPr>
          <p:nvPr>
            <p:ph type="title"/>
          </p:nvPr>
        </p:nvSpPr>
        <p:spPr>
          <a:xfrm>
            <a:off x="649014" y="551738"/>
            <a:ext cx="10515600" cy="920750"/>
          </a:xfrm>
        </p:spPr>
        <p:txBody>
          <a:bodyPr>
            <a:normAutofit/>
          </a:bodyPr>
          <a:lstStyle/>
          <a:p>
            <a:r>
              <a:rPr lang="en-US" sz="4000" dirty="0"/>
              <a:t>Convolutional implementation of sliding windows</a:t>
            </a:r>
          </a:p>
        </p:txBody>
      </p:sp>
      <p:graphicFrame>
        <p:nvGraphicFramePr>
          <p:cNvPr id="17" name="Table 17">
            <a:extLst>
              <a:ext uri="{FF2B5EF4-FFF2-40B4-BE49-F238E27FC236}">
                <a16:creationId xmlns:a16="http://schemas.microsoft.com/office/drawing/2014/main" id="{0BF8916A-519B-B0C2-CCF7-AD148EF47732}"/>
              </a:ext>
            </a:extLst>
          </p:cNvPr>
          <p:cNvGraphicFramePr>
            <a:graphicFrameLocks noGrp="1"/>
          </p:cNvGraphicFramePr>
          <p:nvPr>
            <p:extLst>
              <p:ext uri="{D42A27DB-BD31-4B8C-83A1-F6EECF244321}">
                <p14:modId xmlns:p14="http://schemas.microsoft.com/office/powerpoint/2010/main" val="3551082352"/>
              </p:ext>
            </p:extLst>
          </p:nvPr>
        </p:nvGraphicFramePr>
        <p:xfrm>
          <a:off x="783021" y="1779412"/>
          <a:ext cx="1666240" cy="1639616"/>
        </p:xfrm>
        <a:graphic>
          <a:graphicData uri="http://schemas.openxmlformats.org/drawingml/2006/table">
            <a:tbl>
              <a:tblPr firstRow="1" bandRow="1">
                <a:tableStyleId>{5940675A-B579-460E-94D1-54222C63F5DA}</a:tableStyleId>
              </a:tblPr>
              <a:tblGrid>
                <a:gridCol w="208280">
                  <a:extLst>
                    <a:ext uri="{9D8B030D-6E8A-4147-A177-3AD203B41FA5}">
                      <a16:colId xmlns:a16="http://schemas.microsoft.com/office/drawing/2014/main" val="681616124"/>
                    </a:ext>
                  </a:extLst>
                </a:gridCol>
                <a:gridCol w="208280">
                  <a:extLst>
                    <a:ext uri="{9D8B030D-6E8A-4147-A177-3AD203B41FA5}">
                      <a16:colId xmlns:a16="http://schemas.microsoft.com/office/drawing/2014/main" val="2346108814"/>
                    </a:ext>
                  </a:extLst>
                </a:gridCol>
                <a:gridCol w="208280">
                  <a:extLst>
                    <a:ext uri="{9D8B030D-6E8A-4147-A177-3AD203B41FA5}">
                      <a16:colId xmlns:a16="http://schemas.microsoft.com/office/drawing/2014/main" val="1418368093"/>
                    </a:ext>
                  </a:extLst>
                </a:gridCol>
                <a:gridCol w="208280">
                  <a:extLst>
                    <a:ext uri="{9D8B030D-6E8A-4147-A177-3AD203B41FA5}">
                      <a16:colId xmlns:a16="http://schemas.microsoft.com/office/drawing/2014/main" val="2463263198"/>
                    </a:ext>
                  </a:extLst>
                </a:gridCol>
                <a:gridCol w="208280">
                  <a:extLst>
                    <a:ext uri="{9D8B030D-6E8A-4147-A177-3AD203B41FA5}">
                      <a16:colId xmlns:a16="http://schemas.microsoft.com/office/drawing/2014/main" val="2420415346"/>
                    </a:ext>
                  </a:extLst>
                </a:gridCol>
                <a:gridCol w="208280">
                  <a:extLst>
                    <a:ext uri="{9D8B030D-6E8A-4147-A177-3AD203B41FA5}">
                      <a16:colId xmlns:a16="http://schemas.microsoft.com/office/drawing/2014/main" val="237745791"/>
                    </a:ext>
                  </a:extLst>
                </a:gridCol>
                <a:gridCol w="208280">
                  <a:extLst>
                    <a:ext uri="{9D8B030D-6E8A-4147-A177-3AD203B41FA5}">
                      <a16:colId xmlns:a16="http://schemas.microsoft.com/office/drawing/2014/main" val="3612594495"/>
                    </a:ext>
                  </a:extLst>
                </a:gridCol>
                <a:gridCol w="208280">
                  <a:extLst>
                    <a:ext uri="{9D8B030D-6E8A-4147-A177-3AD203B41FA5}">
                      <a16:colId xmlns:a16="http://schemas.microsoft.com/office/drawing/2014/main" val="3383118827"/>
                    </a:ext>
                  </a:extLst>
                </a:gridCol>
              </a:tblGrid>
              <a:tr h="204952">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3733969076"/>
                  </a:ext>
                </a:extLst>
              </a:tr>
              <a:tr h="204952">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2927782255"/>
                  </a:ext>
                </a:extLst>
              </a:tr>
              <a:tr h="204952">
                <a:tc>
                  <a:txBody>
                    <a:bodyPr/>
                    <a:lstStyle/>
                    <a:p>
                      <a:endParaRPr lang="en-US" sz="200"/>
                    </a:p>
                  </a:txBody>
                  <a:tcPr/>
                </a:tc>
                <a:tc>
                  <a:txBody>
                    <a:bodyPr/>
                    <a:lstStyle/>
                    <a:p>
                      <a:endParaRPr lang="en-US" sz="200" dirty="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3188649358"/>
                  </a:ext>
                </a:extLst>
              </a:tr>
              <a:tr h="204952">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dirty="0"/>
                    </a:p>
                  </a:txBody>
                  <a:tcPr/>
                </a:tc>
                <a:tc>
                  <a:txBody>
                    <a:bodyPr/>
                    <a:lstStyle/>
                    <a:p>
                      <a:endParaRPr lang="en-US" sz="200"/>
                    </a:p>
                  </a:txBody>
                  <a:tcPr/>
                </a:tc>
                <a:tc>
                  <a:txBody>
                    <a:bodyPr/>
                    <a:lstStyle/>
                    <a:p>
                      <a:endParaRPr lang="en-US" sz="200" dirty="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2571830374"/>
                  </a:ext>
                </a:extLst>
              </a:tr>
              <a:tr h="204952">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1155914446"/>
                  </a:ext>
                </a:extLst>
              </a:tr>
              <a:tr h="204952">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dirty="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4005430389"/>
                  </a:ext>
                </a:extLst>
              </a:tr>
              <a:tr h="204952">
                <a:tc>
                  <a:txBody>
                    <a:bodyPr/>
                    <a:lstStyle/>
                    <a:p>
                      <a:endParaRPr lang="en-US" sz="200"/>
                    </a:p>
                  </a:txBody>
                  <a:tcPr/>
                </a:tc>
                <a:tc>
                  <a:txBody>
                    <a:bodyPr/>
                    <a:lstStyle/>
                    <a:p>
                      <a:endParaRPr lang="en-US" sz="200" dirty="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dirty="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4172190246"/>
                  </a:ext>
                </a:extLst>
              </a:tr>
              <a:tr h="204952">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dirty="0"/>
                    </a:p>
                  </a:txBody>
                  <a:tcPr/>
                </a:tc>
                <a:extLst>
                  <a:ext uri="{0D108BD9-81ED-4DB2-BD59-A6C34878D82A}">
                    <a16:rowId xmlns:a16="http://schemas.microsoft.com/office/drawing/2014/main" val="1166270460"/>
                  </a:ext>
                </a:extLst>
              </a:tr>
            </a:tbl>
          </a:graphicData>
        </a:graphic>
      </p:graphicFrame>
      <p:sp>
        <p:nvSpPr>
          <p:cNvPr id="19" name="Frame 18">
            <a:extLst>
              <a:ext uri="{FF2B5EF4-FFF2-40B4-BE49-F238E27FC236}">
                <a16:creationId xmlns:a16="http://schemas.microsoft.com/office/drawing/2014/main" id="{7F4DB896-AB20-33E5-47A0-EE0642AC29EA}"/>
              </a:ext>
            </a:extLst>
          </p:cNvPr>
          <p:cNvSpPr/>
          <p:nvPr/>
        </p:nvSpPr>
        <p:spPr>
          <a:xfrm>
            <a:off x="790063" y="2169036"/>
            <a:ext cx="1365008" cy="1269049"/>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Frame 19">
            <a:extLst>
              <a:ext uri="{FF2B5EF4-FFF2-40B4-BE49-F238E27FC236}">
                <a16:creationId xmlns:a16="http://schemas.microsoft.com/office/drawing/2014/main" id="{1125CF0F-5BFB-52FA-1204-2844CD760A46}"/>
              </a:ext>
            </a:extLst>
          </p:cNvPr>
          <p:cNvSpPr/>
          <p:nvPr/>
        </p:nvSpPr>
        <p:spPr>
          <a:xfrm>
            <a:off x="1170468" y="1787184"/>
            <a:ext cx="1353791" cy="1269471"/>
          </a:xfrm>
          <a:prstGeom prst="fram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Frame 20">
            <a:extLst>
              <a:ext uri="{FF2B5EF4-FFF2-40B4-BE49-F238E27FC236}">
                <a16:creationId xmlns:a16="http://schemas.microsoft.com/office/drawing/2014/main" id="{7F2A7534-6972-6129-3C45-92C6AEA76E6C}"/>
              </a:ext>
            </a:extLst>
          </p:cNvPr>
          <p:cNvSpPr/>
          <p:nvPr/>
        </p:nvSpPr>
        <p:spPr>
          <a:xfrm>
            <a:off x="782024" y="1754892"/>
            <a:ext cx="1334502" cy="1291789"/>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Frame 21">
            <a:extLst>
              <a:ext uri="{FF2B5EF4-FFF2-40B4-BE49-F238E27FC236}">
                <a16:creationId xmlns:a16="http://schemas.microsoft.com/office/drawing/2014/main" id="{CF4F7A27-AB54-ECD6-8FD8-8553506EC4CD}"/>
              </a:ext>
            </a:extLst>
          </p:cNvPr>
          <p:cNvSpPr/>
          <p:nvPr/>
        </p:nvSpPr>
        <p:spPr>
          <a:xfrm>
            <a:off x="1152957" y="2197340"/>
            <a:ext cx="1360746" cy="1266154"/>
          </a:xfrm>
          <a:prstGeom prst="frame">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23" name="Group 22">
            <a:extLst>
              <a:ext uri="{FF2B5EF4-FFF2-40B4-BE49-F238E27FC236}">
                <a16:creationId xmlns:a16="http://schemas.microsoft.com/office/drawing/2014/main" id="{D12AEDED-291C-8478-95F8-54C217E0DC42}"/>
              </a:ext>
            </a:extLst>
          </p:cNvPr>
          <p:cNvGrpSpPr/>
          <p:nvPr/>
        </p:nvGrpSpPr>
        <p:grpSpPr>
          <a:xfrm>
            <a:off x="3494072" y="1965078"/>
            <a:ext cx="1282874" cy="1164382"/>
            <a:chOff x="1334814" y="3972910"/>
            <a:chExt cx="1660634" cy="1639614"/>
          </a:xfrm>
        </p:grpSpPr>
        <p:sp>
          <p:nvSpPr>
            <p:cNvPr id="24" name="Rectangle 23">
              <a:extLst>
                <a:ext uri="{FF2B5EF4-FFF2-40B4-BE49-F238E27FC236}">
                  <a16:creationId xmlns:a16="http://schemas.microsoft.com/office/drawing/2014/main" id="{E19FD4D1-F2C1-E0CF-F175-D9108B1728B9}"/>
                </a:ext>
              </a:extLst>
            </p:cNvPr>
            <p:cNvSpPr/>
            <p:nvPr/>
          </p:nvSpPr>
          <p:spPr>
            <a:xfrm>
              <a:off x="1334814" y="3972910"/>
              <a:ext cx="1660634" cy="163961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7A01067B-3F97-24DF-A49C-62E9DE71174D}"/>
                </a:ext>
              </a:extLst>
            </p:cNvPr>
            <p:cNvSpPr/>
            <p:nvPr/>
          </p:nvSpPr>
          <p:spPr>
            <a:xfrm>
              <a:off x="1334814" y="3972910"/>
              <a:ext cx="1250731" cy="118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7" name="Straight Arrow Connector 26">
            <a:extLst>
              <a:ext uri="{FF2B5EF4-FFF2-40B4-BE49-F238E27FC236}">
                <a16:creationId xmlns:a16="http://schemas.microsoft.com/office/drawing/2014/main" id="{DE9BE6FE-A2A7-BADA-8F98-DEC4D472D86E}"/>
              </a:ext>
            </a:extLst>
          </p:cNvPr>
          <p:cNvCxnSpPr/>
          <p:nvPr/>
        </p:nvCxnSpPr>
        <p:spPr>
          <a:xfrm>
            <a:off x="2653862" y="2576070"/>
            <a:ext cx="7357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8" name="Group 27">
            <a:extLst>
              <a:ext uri="{FF2B5EF4-FFF2-40B4-BE49-F238E27FC236}">
                <a16:creationId xmlns:a16="http://schemas.microsoft.com/office/drawing/2014/main" id="{F4BBF26F-5C03-1E04-B33E-9323BF626A40}"/>
              </a:ext>
            </a:extLst>
          </p:cNvPr>
          <p:cNvGrpSpPr/>
          <p:nvPr/>
        </p:nvGrpSpPr>
        <p:grpSpPr>
          <a:xfrm>
            <a:off x="5694288" y="2078480"/>
            <a:ext cx="964323" cy="795509"/>
            <a:chOff x="1334814" y="3972910"/>
            <a:chExt cx="1660634" cy="1639614"/>
          </a:xfrm>
        </p:grpSpPr>
        <p:sp>
          <p:nvSpPr>
            <p:cNvPr id="29" name="Rectangle 28">
              <a:extLst>
                <a:ext uri="{FF2B5EF4-FFF2-40B4-BE49-F238E27FC236}">
                  <a16:creationId xmlns:a16="http://schemas.microsoft.com/office/drawing/2014/main" id="{E639C85C-6D7B-E31F-22C1-B42007E8DC50}"/>
                </a:ext>
              </a:extLst>
            </p:cNvPr>
            <p:cNvSpPr/>
            <p:nvPr/>
          </p:nvSpPr>
          <p:spPr>
            <a:xfrm>
              <a:off x="1334814" y="3972910"/>
              <a:ext cx="1660634" cy="1639614"/>
            </a:xfrm>
            <a:prstGeom prst="rec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93421693-6084-79BC-2586-D5E1FA4AB5DF}"/>
                </a:ext>
              </a:extLst>
            </p:cNvPr>
            <p:cNvSpPr/>
            <p:nvPr/>
          </p:nvSpPr>
          <p:spPr>
            <a:xfrm>
              <a:off x="1334814" y="3972910"/>
              <a:ext cx="1250731" cy="118241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aphicFrame>
        <p:nvGraphicFramePr>
          <p:cNvPr id="52" name="Table 52">
            <a:extLst>
              <a:ext uri="{FF2B5EF4-FFF2-40B4-BE49-F238E27FC236}">
                <a16:creationId xmlns:a16="http://schemas.microsoft.com/office/drawing/2014/main" id="{E0A7FFB3-3E43-F22D-3CDF-B4BB2C56002C}"/>
              </a:ext>
            </a:extLst>
          </p:cNvPr>
          <p:cNvGraphicFramePr>
            <a:graphicFrameLocks noGrp="1"/>
          </p:cNvGraphicFramePr>
          <p:nvPr>
            <p:extLst>
              <p:ext uri="{D42A27DB-BD31-4B8C-83A1-F6EECF244321}">
                <p14:modId xmlns:p14="http://schemas.microsoft.com/office/powerpoint/2010/main" val="1379337751"/>
              </p:ext>
            </p:extLst>
          </p:nvPr>
        </p:nvGraphicFramePr>
        <p:xfrm>
          <a:off x="3526974" y="2011114"/>
          <a:ext cx="1240282" cy="1118348"/>
        </p:xfrm>
        <a:graphic>
          <a:graphicData uri="http://schemas.openxmlformats.org/drawingml/2006/table">
            <a:tbl>
              <a:tblPr firstRow="1" bandRow="1">
                <a:tableStyleId>{5940675A-B579-460E-94D1-54222C63F5DA}</a:tableStyleId>
              </a:tblPr>
              <a:tblGrid>
                <a:gridCol w="281821">
                  <a:extLst>
                    <a:ext uri="{9D8B030D-6E8A-4147-A177-3AD203B41FA5}">
                      <a16:colId xmlns:a16="http://schemas.microsoft.com/office/drawing/2014/main" val="2024989433"/>
                    </a:ext>
                  </a:extLst>
                </a:gridCol>
                <a:gridCol w="319487">
                  <a:extLst>
                    <a:ext uri="{9D8B030D-6E8A-4147-A177-3AD203B41FA5}">
                      <a16:colId xmlns:a16="http://schemas.microsoft.com/office/drawing/2014/main" val="2594067646"/>
                    </a:ext>
                  </a:extLst>
                </a:gridCol>
                <a:gridCol w="319487">
                  <a:extLst>
                    <a:ext uri="{9D8B030D-6E8A-4147-A177-3AD203B41FA5}">
                      <a16:colId xmlns:a16="http://schemas.microsoft.com/office/drawing/2014/main" val="1878787580"/>
                    </a:ext>
                  </a:extLst>
                </a:gridCol>
                <a:gridCol w="319487">
                  <a:extLst>
                    <a:ext uri="{9D8B030D-6E8A-4147-A177-3AD203B41FA5}">
                      <a16:colId xmlns:a16="http://schemas.microsoft.com/office/drawing/2014/main" val="2005884882"/>
                    </a:ext>
                  </a:extLst>
                </a:gridCol>
              </a:tblGrid>
              <a:tr h="279587">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1962749844"/>
                  </a:ext>
                </a:extLst>
              </a:tr>
              <a:tr h="279587">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dirty="0"/>
                    </a:p>
                  </a:txBody>
                  <a:tcPr/>
                </a:tc>
                <a:extLst>
                  <a:ext uri="{0D108BD9-81ED-4DB2-BD59-A6C34878D82A}">
                    <a16:rowId xmlns:a16="http://schemas.microsoft.com/office/drawing/2014/main" val="2782392910"/>
                  </a:ext>
                </a:extLst>
              </a:tr>
              <a:tr h="279587">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3044899871"/>
                  </a:ext>
                </a:extLst>
              </a:tr>
              <a:tr h="279587">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dirty="0"/>
                    </a:p>
                  </a:txBody>
                  <a:tcPr/>
                </a:tc>
                <a:extLst>
                  <a:ext uri="{0D108BD9-81ED-4DB2-BD59-A6C34878D82A}">
                    <a16:rowId xmlns:a16="http://schemas.microsoft.com/office/drawing/2014/main" val="1359370682"/>
                  </a:ext>
                </a:extLst>
              </a:tr>
            </a:tbl>
          </a:graphicData>
        </a:graphic>
      </p:graphicFrame>
      <p:graphicFrame>
        <p:nvGraphicFramePr>
          <p:cNvPr id="53" name="Table 52">
            <a:extLst>
              <a:ext uri="{FF2B5EF4-FFF2-40B4-BE49-F238E27FC236}">
                <a16:creationId xmlns:a16="http://schemas.microsoft.com/office/drawing/2014/main" id="{A8F6AD70-3533-1539-2369-2289F916C9B3}"/>
              </a:ext>
            </a:extLst>
          </p:cNvPr>
          <p:cNvGraphicFramePr>
            <a:graphicFrameLocks noGrp="1"/>
          </p:cNvGraphicFramePr>
          <p:nvPr>
            <p:extLst>
              <p:ext uri="{D42A27DB-BD31-4B8C-83A1-F6EECF244321}">
                <p14:modId xmlns:p14="http://schemas.microsoft.com/office/powerpoint/2010/main" val="478863489"/>
              </p:ext>
            </p:extLst>
          </p:nvPr>
        </p:nvGraphicFramePr>
        <p:xfrm>
          <a:off x="5713186" y="2085491"/>
          <a:ext cx="961345" cy="752232"/>
        </p:xfrm>
        <a:graphic>
          <a:graphicData uri="http://schemas.openxmlformats.org/drawingml/2006/table">
            <a:tbl>
              <a:tblPr firstRow="1" bandRow="1">
                <a:tableStyleId>{5940675A-B579-460E-94D1-54222C63F5DA}</a:tableStyleId>
              </a:tblPr>
              <a:tblGrid>
                <a:gridCol w="218440">
                  <a:extLst>
                    <a:ext uri="{9D8B030D-6E8A-4147-A177-3AD203B41FA5}">
                      <a16:colId xmlns:a16="http://schemas.microsoft.com/office/drawing/2014/main" val="2024989433"/>
                    </a:ext>
                  </a:extLst>
                </a:gridCol>
                <a:gridCol w="247635">
                  <a:extLst>
                    <a:ext uri="{9D8B030D-6E8A-4147-A177-3AD203B41FA5}">
                      <a16:colId xmlns:a16="http://schemas.microsoft.com/office/drawing/2014/main" val="2594067646"/>
                    </a:ext>
                  </a:extLst>
                </a:gridCol>
                <a:gridCol w="247635">
                  <a:extLst>
                    <a:ext uri="{9D8B030D-6E8A-4147-A177-3AD203B41FA5}">
                      <a16:colId xmlns:a16="http://schemas.microsoft.com/office/drawing/2014/main" val="1878787580"/>
                    </a:ext>
                  </a:extLst>
                </a:gridCol>
                <a:gridCol w="247635">
                  <a:extLst>
                    <a:ext uri="{9D8B030D-6E8A-4147-A177-3AD203B41FA5}">
                      <a16:colId xmlns:a16="http://schemas.microsoft.com/office/drawing/2014/main" val="2005884882"/>
                    </a:ext>
                  </a:extLst>
                </a:gridCol>
              </a:tblGrid>
              <a:tr h="188058">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1962749844"/>
                  </a:ext>
                </a:extLst>
              </a:tr>
              <a:tr h="188058">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2782392910"/>
                  </a:ext>
                </a:extLst>
              </a:tr>
              <a:tr h="188058">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a:p>
                  </a:txBody>
                  <a:tcPr/>
                </a:tc>
                <a:extLst>
                  <a:ext uri="{0D108BD9-81ED-4DB2-BD59-A6C34878D82A}">
                    <a16:rowId xmlns:a16="http://schemas.microsoft.com/office/drawing/2014/main" val="3044899871"/>
                  </a:ext>
                </a:extLst>
              </a:tr>
              <a:tr h="188058">
                <a:tc>
                  <a:txBody>
                    <a:bodyPr/>
                    <a:lstStyle/>
                    <a:p>
                      <a:endParaRPr lang="en-US" sz="200"/>
                    </a:p>
                  </a:txBody>
                  <a:tcPr/>
                </a:tc>
                <a:tc>
                  <a:txBody>
                    <a:bodyPr/>
                    <a:lstStyle/>
                    <a:p>
                      <a:endParaRPr lang="en-US" sz="200"/>
                    </a:p>
                  </a:txBody>
                  <a:tcPr/>
                </a:tc>
                <a:tc>
                  <a:txBody>
                    <a:bodyPr/>
                    <a:lstStyle/>
                    <a:p>
                      <a:endParaRPr lang="en-US" sz="200"/>
                    </a:p>
                  </a:txBody>
                  <a:tcPr/>
                </a:tc>
                <a:tc>
                  <a:txBody>
                    <a:bodyPr/>
                    <a:lstStyle/>
                    <a:p>
                      <a:endParaRPr lang="en-US" sz="200" dirty="0"/>
                    </a:p>
                  </a:txBody>
                  <a:tcPr/>
                </a:tc>
                <a:extLst>
                  <a:ext uri="{0D108BD9-81ED-4DB2-BD59-A6C34878D82A}">
                    <a16:rowId xmlns:a16="http://schemas.microsoft.com/office/drawing/2014/main" val="1359370682"/>
                  </a:ext>
                </a:extLst>
              </a:tr>
            </a:tbl>
          </a:graphicData>
        </a:graphic>
      </p:graphicFrame>
      <p:cxnSp>
        <p:nvCxnSpPr>
          <p:cNvPr id="54" name="Straight Arrow Connector 53">
            <a:extLst>
              <a:ext uri="{FF2B5EF4-FFF2-40B4-BE49-F238E27FC236}">
                <a16:creationId xmlns:a16="http://schemas.microsoft.com/office/drawing/2014/main" id="{442A8A60-7FED-97DF-050E-715A02F28C0D}"/>
              </a:ext>
            </a:extLst>
          </p:cNvPr>
          <p:cNvCxnSpPr/>
          <p:nvPr/>
        </p:nvCxnSpPr>
        <p:spPr>
          <a:xfrm>
            <a:off x="4874735" y="2542144"/>
            <a:ext cx="7357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CEE2D826-1167-77AA-B830-9F83414E82E2}"/>
              </a:ext>
            </a:extLst>
          </p:cNvPr>
          <p:cNvCxnSpPr/>
          <p:nvPr/>
        </p:nvCxnSpPr>
        <p:spPr>
          <a:xfrm>
            <a:off x="6769127" y="2477721"/>
            <a:ext cx="7357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27849483-0F2A-07D9-7FE1-3C7BA07122F1}"/>
              </a:ext>
            </a:extLst>
          </p:cNvPr>
          <p:cNvCxnSpPr/>
          <p:nvPr/>
        </p:nvCxnSpPr>
        <p:spPr>
          <a:xfrm>
            <a:off x="8130704" y="2405910"/>
            <a:ext cx="7357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61" name="Group 60">
            <a:extLst>
              <a:ext uri="{FF2B5EF4-FFF2-40B4-BE49-F238E27FC236}">
                <a16:creationId xmlns:a16="http://schemas.microsoft.com/office/drawing/2014/main" id="{D6F7A23A-79FA-70AE-37E0-266D5124E3A3}"/>
              </a:ext>
            </a:extLst>
          </p:cNvPr>
          <p:cNvGrpSpPr/>
          <p:nvPr/>
        </p:nvGrpSpPr>
        <p:grpSpPr>
          <a:xfrm>
            <a:off x="7646254" y="2153542"/>
            <a:ext cx="425888" cy="472460"/>
            <a:chOff x="7646254" y="2153542"/>
            <a:chExt cx="425888" cy="472460"/>
          </a:xfrm>
        </p:grpSpPr>
        <p:grpSp>
          <p:nvGrpSpPr>
            <p:cNvPr id="38" name="Group 37">
              <a:extLst>
                <a:ext uri="{FF2B5EF4-FFF2-40B4-BE49-F238E27FC236}">
                  <a16:creationId xmlns:a16="http://schemas.microsoft.com/office/drawing/2014/main" id="{6D49D77A-2AD3-2D80-CBB8-A79F5F6BFD81}"/>
                </a:ext>
              </a:extLst>
            </p:cNvPr>
            <p:cNvGrpSpPr/>
            <p:nvPr/>
          </p:nvGrpSpPr>
          <p:grpSpPr>
            <a:xfrm>
              <a:off x="7646254" y="2158795"/>
              <a:ext cx="425888" cy="467207"/>
              <a:chOff x="7641206" y="1959021"/>
              <a:chExt cx="562593" cy="588579"/>
            </a:xfrm>
          </p:grpSpPr>
          <p:sp>
            <p:nvSpPr>
              <p:cNvPr id="35" name="Rectangle 34">
                <a:extLst>
                  <a:ext uri="{FF2B5EF4-FFF2-40B4-BE49-F238E27FC236}">
                    <a16:creationId xmlns:a16="http://schemas.microsoft.com/office/drawing/2014/main" id="{7C1160C3-7679-09CE-190B-BC0207D29A9E}"/>
                  </a:ext>
                </a:extLst>
              </p:cNvPr>
              <p:cNvSpPr/>
              <p:nvPr/>
            </p:nvSpPr>
            <p:spPr>
              <a:xfrm>
                <a:off x="7935785" y="2263821"/>
                <a:ext cx="268014" cy="28377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7" name="Group 36">
                <a:extLst>
                  <a:ext uri="{FF2B5EF4-FFF2-40B4-BE49-F238E27FC236}">
                    <a16:creationId xmlns:a16="http://schemas.microsoft.com/office/drawing/2014/main" id="{0F06A370-A98C-9620-7DF3-29A0680B6747}"/>
                  </a:ext>
                </a:extLst>
              </p:cNvPr>
              <p:cNvGrpSpPr/>
              <p:nvPr/>
            </p:nvGrpSpPr>
            <p:grpSpPr>
              <a:xfrm>
                <a:off x="7641206" y="1959021"/>
                <a:ext cx="268022" cy="584503"/>
                <a:chOff x="7641206" y="1959021"/>
                <a:chExt cx="268022" cy="584503"/>
              </a:xfrm>
            </p:grpSpPr>
            <p:sp>
              <p:nvSpPr>
                <p:cNvPr id="33" name="Rectangle 32">
                  <a:extLst>
                    <a:ext uri="{FF2B5EF4-FFF2-40B4-BE49-F238E27FC236}">
                      <a16:creationId xmlns:a16="http://schemas.microsoft.com/office/drawing/2014/main" id="{D75CE668-2CC7-8CAA-617D-68F597703FD3}"/>
                    </a:ext>
                  </a:extLst>
                </p:cNvPr>
                <p:cNvSpPr/>
                <p:nvPr/>
              </p:nvSpPr>
              <p:spPr>
                <a:xfrm>
                  <a:off x="7641214" y="1959021"/>
                  <a:ext cx="268014" cy="2837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41A7DC9C-519C-08D6-753D-E669F709C97C}"/>
                    </a:ext>
                  </a:extLst>
                </p:cNvPr>
                <p:cNvSpPr/>
                <p:nvPr/>
              </p:nvSpPr>
              <p:spPr>
                <a:xfrm>
                  <a:off x="7641206" y="2259745"/>
                  <a:ext cx="268014" cy="28377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0" name="Rectangle 59">
              <a:extLst>
                <a:ext uri="{FF2B5EF4-FFF2-40B4-BE49-F238E27FC236}">
                  <a16:creationId xmlns:a16="http://schemas.microsoft.com/office/drawing/2014/main" id="{1889B4D0-54CC-0133-4D2B-9839CD147FEA}"/>
                </a:ext>
              </a:extLst>
            </p:cNvPr>
            <p:cNvSpPr/>
            <p:nvPr/>
          </p:nvSpPr>
          <p:spPr>
            <a:xfrm>
              <a:off x="7870112" y="2153542"/>
              <a:ext cx="190460" cy="2252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2" name="Group 61">
            <a:extLst>
              <a:ext uri="{FF2B5EF4-FFF2-40B4-BE49-F238E27FC236}">
                <a16:creationId xmlns:a16="http://schemas.microsoft.com/office/drawing/2014/main" id="{4009C46F-8209-406F-7075-03F87352BE51}"/>
              </a:ext>
            </a:extLst>
          </p:cNvPr>
          <p:cNvGrpSpPr/>
          <p:nvPr/>
        </p:nvGrpSpPr>
        <p:grpSpPr>
          <a:xfrm>
            <a:off x="8924990" y="2173935"/>
            <a:ext cx="425893" cy="478782"/>
            <a:chOff x="7646254" y="2158795"/>
            <a:chExt cx="425893" cy="478782"/>
          </a:xfrm>
        </p:grpSpPr>
        <p:grpSp>
          <p:nvGrpSpPr>
            <p:cNvPr id="63" name="Group 62">
              <a:extLst>
                <a:ext uri="{FF2B5EF4-FFF2-40B4-BE49-F238E27FC236}">
                  <a16:creationId xmlns:a16="http://schemas.microsoft.com/office/drawing/2014/main" id="{F4A1CF62-F7AD-AD13-A324-224A7A518676}"/>
                </a:ext>
              </a:extLst>
            </p:cNvPr>
            <p:cNvGrpSpPr/>
            <p:nvPr/>
          </p:nvGrpSpPr>
          <p:grpSpPr>
            <a:xfrm>
              <a:off x="7646254" y="2158795"/>
              <a:ext cx="425888" cy="478782"/>
              <a:chOff x="7641206" y="1959021"/>
              <a:chExt cx="562593" cy="603161"/>
            </a:xfrm>
          </p:grpSpPr>
          <p:sp>
            <p:nvSpPr>
              <p:cNvPr id="65" name="Rectangle 64">
                <a:extLst>
                  <a:ext uri="{FF2B5EF4-FFF2-40B4-BE49-F238E27FC236}">
                    <a16:creationId xmlns:a16="http://schemas.microsoft.com/office/drawing/2014/main" id="{BFC49BC6-D94D-001A-6F60-2BD42C7437C0}"/>
                  </a:ext>
                </a:extLst>
              </p:cNvPr>
              <p:cNvSpPr/>
              <p:nvPr/>
            </p:nvSpPr>
            <p:spPr>
              <a:xfrm>
                <a:off x="7935785" y="2278403"/>
                <a:ext cx="268014" cy="28377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66" name="Group 65">
                <a:extLst>
                  <a:ext uri="{FF2B5EF4-FFF2-40B4-BE49-F238E27FC236}">
                    <a16:creationId xmlns:a16="http://schemas.microsoft.com/office/drawing/2014/main" id="{3DA99FEF-10BF-7F8A-3D38-3C4E95AFAAE7}"/>
                  </a:ext>
                </a:extLst>
              </p:cNvPr>
              <p:cNvGrpSpPr/>
              <p:nvPr/>
            </p:nvGrpSpPr>
            <p:grpSpPr>
              <a:xfrm>
                <a:off x="7641206" y="1959021"/>
                <a:ext cx="268022" cy="599085"/>
                <a:chOff x="7641206" y="1959021"/>
                <a:chExt cx="268022" cy="599085"/>
              </a:xfrm>
            </p:grpSpPr>
            <p:sp>
              <p:nvSpPr>
                <p:cNvPr id="67" name="Rectangle 66">
                  <a:extLst>
                    <a:ext uri="{FF2B5EF4-FFF2-40B4-BE49-F238E27FC236}">
                      <a16:creationId xmlns:a16="http://schemas.microsoft.com/office/drawing/2014/main" id="{65FAB47B-F69C-EF19-AD94-B44955D513CE}"/>
                    </a:ext>
                  </a:extLst>
                </p:cNvPr>
                <p:cNvSpPr/>
                <p:nvPr/>
              </p:nvSpPr>
              <p:spPr>
                <a:xfrm>
                  <a:off x="7641214" y="1959021"/>
                  <a:ext cx="268014" cy="2837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6EE038FE-DCC1-5EB8-22BD-7499EB47BD5C}"/>
                    </a:ext>
                  </a:extLst>
                </p:cNvPr>
                <p:cNvSpPr/>
                <p:nvPr/>
              </p:nvSpPr>
              <p:spPr>
                <a:xfrm>
                  <a:off x="7641206" y="2274327"/>
                  <a:ext cx="268014" cy="28377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64" name="Rectangle 63">
              <a:extLst>
                <a:ext uri="{FF2B5EF4-FFF2-40B4-BE49-F238E27FC236}">
                  <a16:creationId xmlns:a16="http://schemas.microsoft.com/office/drawing/2014/main" id="{6B8F063C-FEBD-A004-F4F2-4F9521A11B14}"/>
                </a:ext>
              </a:extLst>
            </p:cNvPr>
            <p:cNvSpPr/>
            <p:nvPr/>
          </p:nvSpPr>
          <p:spPr>
            <a:xfrm>
              <a:off x="7881687" y="2165117"/>
              <a:ext cx="190460" cy="2252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69" name="Group 68">
            <a:extLst>
              <a:ext uri="{FF2B5EF4-FFF2-40B4-BE49-F238E27FC236}">
                <a16:creationId xmlns:a16="http://schemas.microsoft.com/office/drawing/2014/main" id="{AD18D36C-CE9A-4599-C2B6-B3625B3E78C1}"/>
              </a:ext>
            </a:extLst>
          </p:cNvPr>
          <p:cNvGrpSpPr/>
          <p:nvPr/>
        </p:nvGrpSpPr>
        <p:grpSpPr>
          <a:xfrm>
            <a:off x="10379814" y="2147251"/>
            <a:ext cx="425888" cy="480802"/>
            <a:chOff x="7646254" y="2153542"/>
            <a:chExt cx="425888" cy="480802"/>
          </a:xfrm>
        </p:grpSpPr>
        <p:grpSp>
          <p:nvGrpSpPr>
            <p:cNvPr id="70" name="Group 69">
              <a:extLst>
                <a:ext uri="{FF2B5EF4-FFF2-40B4-BE49-F238E27FC236}">
                  <a16:creationId xmlns:a16="http://schemas.microsoft.com/office/drawing/2014/main" id="{C1B76D09-9A3D-E5C1-2713-7548136E2D26}"/>
                </a:ext>
              </a:extLst>
            </p:cNvPr>
            <p:cNvGrpSpPr/>
            <p:nvPr/>
          </p:nvGrpSpPr>
          <p:grpSpPr>
            <a:xfrm>
              <a:off x="7646254" y="2158797"/>
              <a:ext cx="425888" cy="475547"/>
              <a:chOff x="7641206" y="1959021"/>
              <a:chExt cx="562593" cy="599085"/>
            </a:xfrm>
          </p:grpSpPr>
          <p:sp>
            <p:nvSpPr>
              <p:cNvPr id="72" name="Rectangle 71">
                <a:extLst>
                  <a:ext uri="{FF2B5EF4-FFF2-40B4-BE49-F238E27FC236}">
                    <a16:creationId xmlns:a16="http://schemas.microsoft.com/office/drawing/2014/main" id="{5938517F-F420-6A36-E454-E44B173592E0}"/>
                  </a:ext>
                </a:extLst>
              </p:cNvPr>
              <p:cNvSpPr/>
              <p:nvPr/>
            </p:nvSpPr>
            <p:spPr>
              <a:xfrm>
                <a:off x="7935785" y="2263821"/>
                <a:ext cx="268014" cy="283779"/>
              </a:xfrm>
              <a:prstGeom prst="rect">
                <a:avLst/>
              </a:prstGeom>
              <a:solidFill>
                <a:srgbClr val="7030A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73" name="Group 72">
                <a:extLst>
                  <a:ext uri="{FF2B5EF4-FFF2-40B4-BE49-F238E27FC236}">
                    <a16:creationId xmlns:a16="http://schemas.microsoft.com/office/drawing/2014/main" id="{FC7F3A6A-3970-5E71-1ED6-D48962C28BB8}"/>
                  </a:ext>
                </a:extLst>
              </p:cNvPr>
              <p:cNvGrpSpPr/>
              <p:nvPr/>
            </p:nvGrpSpPr>
            <p:grpSpPr>
              <a:xfrm>
                <a:off x="7641206" y="1959021"/>
                <a:ext cx="268022" cy="599085"/>
                <a:chOff x="7641206" y="1959021"/>
                <a:chExt cx="268022" cy="599085"/>
              </a:xfrm>
            </p:grpSpPr>
            <p:sp>
              <p:nvSpPr>
                <p:cNvPr id="74" name="Rectangle 73">
                  <a:extLst>
                    <a:ext uri="{FF2B5EF4-FFF2-40B4-BE49-F238E27FC236}">
                      <a16:creationId xmlns:a16="http://schemas.microsoft.com/office/drawing/2014/main" id="{A7C155DA-A9DA-DFF4-3B3B-7D801B13023B}"/>
                    </a:ext>
                  </a:extLst>
                </p:cNvPr>
                <p:cNvSpPr/>
                <p:nvPr/>
              </p:nvSpPr>
              <p:spPr>
                <a:xfrm>
                  <a:off x="7641214" y="1959021"/>
                  <a:ext cx="268014" cy="283779"/>
                </a:xfrm>
                <a:prstGeom prst="rec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8E7EFAC8-E165-A6D8-2462-88956091B8A5}"/>
                    </a:ext>
                  </a:extLst>
                </p:cNvPr>
                <p:cNvSpPr/>
                <p:nvPr/>
              </p:nvSpPr>
              <p:spPr>
                <a:xfrm>
                  <a:off x="7641206" y="2274327"/>
                  <a:ext cx="268014" cy="283779"/>
                </a:xfrm>
                <a:prstGeom prst="rect">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71" name="Rectangle 70">
              <a:extLst>
                <a:ext uri="{FF2B5EF4-FFF2-40B4-BE49-F238E27FC236}">
                  <a16:creationId xmlns:a16="http://schemas.microsoft.com/office/drawing/2014/main" id="{C17D38D0-6461-729A-96C3-A6B93EF99C9A}"/>
                </a:ext>
              </a:extLst>
            </p:cNvPr>
            <p:cNvSpPr/>
            <p:nvPr/>
          </p:nvSpPr>
          <p:spPr>
            <a:xfrm>
              <a:off x="7870112" y="2153542"/>
              <a:ext cx="190460" cy="225261"/>
            </a:xfrm>
            <a:prstGeom prst="rect">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cxnSp>
        <p:nvCxnSpPr>
          <p:cNvPr id="76" name="Straight Arrow Connector 75">
            <a:extLst>
              <a:ext uri="{FF2B5EF4-FFF2-40B4-BE49-F238E27FC236}">
                <a16:creationId xmlns:a16="http://schemas.microsoft.com/office/drawing/2014/main" id="{CCF3E453-2FA7-236F-80B8-D496AC657499}"/>
              </a:ext>
            </a:extLst>
          </p:cNvPr>
          <p:cNvCxnSpPr/>
          <p:nvPr/>
        </p:nvCxnSpPr>
        <p:spPr>
          <a:xfrm>
            <a:off x="9486871" y="2424223"/>
            <a:ext cx="73572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7" name="TextBox 76">
            <a:extLst>
              <a:ext uri="{FF2B5EF4-FFF2-40B4-BE49-F238E27FC236}">
                <a16:creationId xmlns:a16="http://schemas.microsoft.com/office/drawing/2014/main" id="{EDF1895A-E572-F984-65E2-1B534A27A725}"/>
              </a:ext>
            </a:extLst>
          </p:cNvPr>
          <p:cNvSpPr txBox="1"/>
          <p:nvPr/>
        </p:nvSpPr>
        <p:spPr>
          <a:xfrm>
            <a:off x="938159" y="1299373"/>
            <a:ext cx="1435008" cy="461665"/>
          </a:xfrm>
          <a:prstGeom prst="rect">
            <a:avLst/>
          </a:prstGeom>
          <a:noFill/>
        </p:spPr>
        <p:txBody>
          <a:bodyPr wrap="none" rtlCol="0">
            <a:spAutoFit/>
          </a:bodyPr>
          <a:lstStyle/>
          <a:p>
            <a:r>
              <a:rPr lang="en-US" sz="2400" dirty="0"/>
              <a:t>16 x16 x 3</a:t>
            </a:r>
          </a:p>
        </p:txBody>
      </p:sp>
      <p:sp>
        <p:nvSpPr>
          <p:cNvPr id="78" name="TextBox 77">
            <a:extLst>
              <a:ext uri="{FF2B5EF4-FFF2-40B4-BE49-F238E27FC236}">
                <a16:creationId xmlns:a16="http://schemas.microsoft.com/office/drawing/2014/main" id="{0D0259CA-E79B-F40E-DD26-43928FC1EF85}"/>
              </a:ext>
            </a:extLst>
          </p:cNvPr>
          <p:cNvSpPr txBox="1"/>
          <p:nvPr/>
        </p:nvSpPr>
        <p:spPr>
          <a:xfrm>
            <a:off x="3135309" y="1385627"/>
            <a:ext cx="1590500" cy="461665"/>
          </a:xfrm>
          <a:prstGeom prst="rect">
            <a:avLst/>
          </a:prstGeom>
          <a:noFill/>
        </p:spPr>
        <p:txBody>
          <a:bodyPr wrap="none" rtlCol="0">
            <a:spAutoFit/>
          </a:bodyPr>
          <a:lstStyle/>
          <a:p>
            <a:r>
              <a:rPr lang="en-US" sz="2400" dirty="0"/>
              <a:t>12 x12 x 16</a:t>
            </a:r>
          </a:p>
        </p:txBody>
      </p:sp>
      <p:sp>
        <p:nvSpPr>
          <p:cNvPr id="79" name="TextBox 78">
            <a:extLst>
              <a:ext uri="{FF2B5EF4-FFF2-40B4-BE49-F238E27FC236}">
                <a16:creationId xmlns:a16="http://schemas.microsoft.com/office/drawing/2014/main" id="{7F2E1698-77E0-10A6-BF1D-0E4B9960A989}"/>
              </a:ext>
            </a:extLst>
          </p:cNvPr>
          <p:cNvSpPr txBox="1"/>
          <p:nvPr/>
        </p:nvSpPr>
        <p:spPr>
          <a:xfrm>
            <a:off x="5466862" y="1454173"/>
            <a:ext cx="1348446" cy="461665"/>
          </a:xfrm>
          <a:prstGeom prst="rect">
            <a:avLst/>
          </a:prstGeom>
          <a:noFill/>
        </p:spPr>
        <p:txBody>
          <a:bodyPr wrap="none" rtlCol="0">
            <a:spAutoFit/>
          </a:bodyPr>
          <a:lstStyle/>
          <a:p>
            <a:r>
              <a:rPr lang="en-US" sz="2400" dirty="0"/>
              <a:t>6 x 6 x 16</a:t>
            </a:r>
          </a:p>
        </p:txBody>
      </p:sp>
      <p:sp>
        <p:nvSpPr>
          <p:cNvPr id="80" name="TextBox 79">
            <a:extLst>
              <a:ext uri="{FF2B5EF4-FFF2-40B4-BE49-F238E27FC236}">
                <a16:creationId xmlns:a16="http://schemas.microsoft.com/office/drawing/2014/main" id="{E8769752-9D0F-A73B-F680-6C6CD33D0C48}"/>
              </a:ext>
            </a:extLst>
          </p:cNvPr>
          <p:cNvSpPr txBox="1"/>
          <p:nvPr/>
        </p:nvSpPr>
        <p:spPr>
          <a:xfrm>
            <a:off x="7035107" y="1480827"/>
            <a:ext cx="1503938" cy="461665"/>
          </a:xfrm>
          <a:prstGeom prst="rect">
            <a:avLst/>
          </a:prstGeom>
          <a:noFill/>
        </p:spPr>
        <p:txBody>
          <a:bodyPr wrap="none" rtlCol="0">
            <a:spAutoFit/>
          </a:bodyPr>
          <a:lstStyle/>
          <a:p>
            <a:r>
              <a:rPr lang="en-US" sz="2400" dirty="0"/>
              <a:t>2 x 2 x 400</a:t>
            </a:r>
          </a:p>
        </p:txBody>
      </p:sp>
      <p:sp>
        <p:nvSpPr>
          <p:cNvPr id="81" name="TextBox 80">
            <a:extLst>
              <a:ext uri="{FF2B5EF4-FFF2-40B4-BE49-F238E27FC236}">
                <a16:creationId xmlns:a16="http://schemas.microsoft.com/office/drawing/2014/main" id="{EA8E354C-7646-9E8C-C582-F7D2CF06FFC5}"/>
              </a:ext>
            </a:extLst>
          </p:cNvPr>
          <p:cNvSpPr txBox="1"/>
          <p:nvPr/>
        </p:nvSpPr>
        <p:spPr>
          <a:xfrm>
            <a:off x="8529204" y="1477361"/>
            <a:ext cx="1503938" cy="461665"/>
          </a:xfrm>
          <a:prstGeom prst="rect">
            <a:avLst/>
          </a:prstGeom>
          <a:noFill/>
        </p:spPr>
        <p:txBody>
          <a:bodyPr wrap="none" rtlCol="0">
            <a:spAutoFit/>
          </a:bodyPr>
          <a:lstStyle/>
          <a:p>
            <a:r>
              <a:rPr lang="en-US" sz="2400" dirty="0"/>
              <a:t>2 x 2 x 400</a:t>
            </a:r>
          </a:p>
        </p:txBody>
      </p:sp>
      <p:sp>
        <p:nvSpPr>
          <p:cNvPr id="82" name="TextBox 81">
            <a:extLst>
              <a:ext uri="{FF2B5EF4-FFF2-40B4-BE49-F238E27FC236}">
                <a16:creationId xmlns:a16="http://schemas.microsoft.com/office/drawing/2014/main" id="{AAC3B71F-6E15-FBFE-8618-7F23B1D398E7}"/>
              </a:ext>
            </a:extLst>
          </p:cNvPr>
          <p:cNvSpPr txBox="1"/>
          <p:nvPr/>
        </p:nvSpPr>
        <p:spPr>
          <a:xfrm>
            <a:off x="10063329" y="1459761"/>
            <a:ext cx="1192955" cy="461665"/>
          </a:xfrm>
          <a:prstGeom prst="rect">
            <a:avLst/>
          </a:prstGeom>
          <a:noFill/>
        </p:spPr>
        <p:txBody>
          <a:bodyPr wrap="none" rtlCol="0">
            <a:spAutoFit/>
          </a:bodyPr>
          <a:lstStyle/>
          <a:p>
            <a:r>
              <a:rPr lang="en-US" sz="2400" dirty="0"/>
              <a:t>2 x 2 x 4</a:t>
            </a:r>
          </a:p>
        </p:txBody>
      </p:sp>
      <p:sp>
        <p:nvSpPr>
          <p:cNvPr id="84" name="TextBox 83">
            <a:extLst>
              <a:ext uri="{FF2B5EF4-FFF2-40B4-BE49-F238E27FC236}">
                <a16:creationId xmlns:a16="http://schemas.microsoft.com/office/drawing/2014/main" id="{C9B8217C-B882-66FE-4A44-504642E5E4A2}"/>
              </a:ext>
            </a:extLst>
          </p:cNvPr>
          <p:cNvSpPr txBox="1"/>
          <p:nvPr/>
        </p:nvSpPr>
        <p:spPr>
          <a:xfrm>
            <a:off x="2525128" y="2137751"/>
            <a:ext cx="946093" cy="369332"/>
          </a:xfrm>
          <a:prstGeom prst="rect">
            <a:avLst/>
          </a:prstGeom>
          <a:noFill/>
        </p:spPr>
        <p:txBody>
          <a:bodyPr wrap="none" rtlCol="0">
            <a:spAutoFit/>
          </a:bodyPr>
          <a:lstStyle/>
          <a:p>
            <a:r>
              <a:rPr lang="en-US" dirty="0"/>
              <a:t>5 x 5 x 3</a:t>
            </a:r>
          </a:p>
        </p:txBody>
      </p:sp>
      <p:sp>
        <p:nvSpPr>
          <p:cNvPr id="85" name="TextBox 84">
            <a:extLst>
              <a:ext uri="{FF2B5EF4-FFF2-40B4-BE49-F238E27FC236}">
                <a16:creationId xmlns:a16="http://schemas.microsoft.com/office/drawing/2014/main" id="{66250B57-52F9-5498-A15C-27911CE276FF}"/>
              </a:ext>
            </a:extLst>
          </p:cNvPr>
          <p:cNvSpPr txBox="1"/>
          <p:nvPr/>
        </p:nvSpPr>
        <p:spPr>
          <a:xfrm>
            <a:off x="2789692" y="2689323"/>
            <a:ext cx="418704" cy="369332"/>
          </a:xfrm>
          <a:prstGeom prst="rect">
            <a:avLst/>
          </a:prstGeom>
          <a:noFill/>
        </p:spPr>
        <p:txBody>
          <a:bodyPr wrap="none" rtlCol="0">
            <a:spAutoFit/>
          </a:bodyPr>
          <a:lstStyle/>
          <a:p>
            <a:r>
              <a:rPr lang="en-US" dirty="0"/>
              <a:t>16</a:t>
            </a:r>
          </a:p>
        </p:txBody>
      </p:sp>
      <p:sp>
        <p:nvSpPr>
          <p:cNvPr id="86" name="TextBox 85">
            <a:extLst>
              <a:ext uri="{FF2B5EF4-FFF2-40B4-BE49-F238E27FC236}">
                <a16:creationId xmlns:a16="http://schemas.microsoft.com/office/drawing/2014/main" id="{8F1446B6-D50A-0F14-0F84-4E89FCE96CF3}"/>
              </a:ext>
            </a:extLst>
          </p:cNvPr>
          <p:cNvSpPr txBox="1"/>
          <p:nvPr/>
        </p:nvSpPr>
        <p:spPr>
          <a:xfrm>
            <a:off x="4725720" y="2111183"/>
            <a:ext cx="1053173" cy="369332"/>
          </a:xfrm>
          <a:prstGeom prst="rect">
            <a:avLst/>
          </a:prstGeom>
          <a:noFill/>
        </p:spPr>
        <p:txBody>
          <a:bodyPr wrap="none" rtlCol="0">
            <a:spAutoFit/>
          </a:bodyPr>
          <a:lstStyle/>
          <a:p>
            <a:r>
              <a:rPr lang="en-US" dirty="0"/>
              <a:t>Max Pool</a:t>
            </a:r>
          </a:p>
        </p:txBody>
      </p:sp>
      <p:sp>
        <p:nvSpPr>
          <p:cNvPr id="87" name="TextBox 86">
            <a:extLst>
              <a:ext uri="{FF2B5EF4-FFF2-40B4-BE49-F238E27FC236}">
                <a16:creationId xmlns:a16="http://schemas.microsoft.com/office/drawing/2014/main" id="{A512CEDE-6BB5-FED6-7AA6-C5D23DDAC953}"/>
              </a:ext>
            </a:extLst>
          </p:cNvPr>
          <p:cNvSpPr txBox="1"/>
          <p:nvPr/>
        </p:nvSpPr>
        <p:spPr>
          <a:xfrm>
            <a:off x="4965539" y="2689323"/>
            <a:ext cx="623889" cy="369332"/>
          </a:xfrm>
          <a:prstGeom prst="rect">
            <a:avLst/>
          </a:prstGeom>
          <a:noFill/>
        </p:spPr>
        <p:txBody>
          <a:bodyPr wrap="none" rtlCol="0">
            <a:spAutoFit/>
          </a:bodyPr>
          <a:lstStyle/>
          <a:p>
            <a:r>
              <a:rPr lang="en-US" dirty="0"/>
              <a:t>2 x 2</a:t>
            </a:r>
          </a:p>
        </p:txBody>
      </p:sp>
      <p:sp>
        <p:nvSpPr>
          <p:cNvPr id="140" name="TextBox 139">
            <a:extLst>
              <a:ext uri="{FF2B5EF4-FFF2-40B4-BE49-F238E27FC236}">
                <a16:creationId xmlns:a16="http://schemas.microsoft.com/office/drawing/2014/main" id="{2070F415-3F41-48E2-F8A7-361CD73C2931}"/>
              </a:ext>
            </a:extLst>
          </p:cNvPr>
          <p:cNvSpPr txBox="1"/>
          <p:nvPr/>
        </p:nvSpPr>
        <p:spPr>
          <a:xfrm>
            <a:off x="6891839" y="2035028"/>
            <a:ext cx="411844" cy="369332"/>
          </a:xfrm>
          <a:prstGeom prst="rect">
            <a:avLst/>
          </a:prstGeom>
          <a:noFill/>
        </p:spPr>
        <p:txBody>
          <a:bodyPr wrap="none" rtlCol="0">
            <a:spAutoFit/>
          </a:bodyPr>
          <a:lstStyle/>
          <a:p>
            <a:r>
              <a:rPr lang="en-US" dirty="0"/>
              <a:t>FC</a:t>
            </a:r>
          </a:p>
        </p:txBody>
      </p:sp>
      <p:sp>
        <p:nvSpPr>
          <p:cNvPr id="141" name="TextBox 140">
            <a:extLst>
              <a:ext uri="{FF2B5EF4-FFF2-40B4-BE49-F238E27FC236}">
                <a16:creationId xmlns:a16="http://schemas.microsoft.com/office/drawing/2014/main" id="{66DB66B7-5E08-DC5F-DB30-353A7F2BEE39}"/>
              </a:ext>
            </a:extLst>
          </p:cNvPr>
          <p:cNvSpPr txBox="1"/>
          <p:nvPr/>
        </p:nvSpPr>
        <p:spPr>
          <a:xfrm>
            <a:off x="8295091" y="1987277"/>
            <a:ext cx="411844" cy="369332"/>
          </a:xfrm>
          <a:prstGeom prst="rect">
            <a:avLst/>
          </a:prstGeom>
          <a:noFill/>
        </p:spPr>
        <p:txBody>
          <a:bodyPr wrap="none" rtlCol="0">
            <a:spAutoFit/>
          </a:bodyPr>
          <a:lstStyle/>
          <a:p>
            <a:r>
              <a:rPr lang="en-US" dirty="0"/>
              <a:t>FC</a:t>
            </a:r>
          </a:p>
        </p:txBody>
      </p:sp>
      <p:sp>
        <p:nvSpPr>
          <p:cNvPr id="142" name="TextBox 141">
            <a:extLst>
              <a:ext uri="{FF2B5EF4-FFF2-40B4-BE49-F238E27FC236}">
                <a16:creationId xmlns:a16="http://schemas.microsoft.com/office/drawing/2014/main" id="{0A94E199-E610-EC83-7357-8441F2B63869}"/>
              </a:ext>
            </a:extLst>
          </p:cNvPr>
          <p:cNvSpPr txBox="1"/>
          <p:nvPr/>
        </p:nvSpPr>
        <p:spPr>
          <a:xfrm>
            <a:off x="399705" y="6485268"/>
            <a:ext cx="10478510" cy="369332"/>
          </a:xfrm>
          <a:prstGeom prst="rect">
            <a:avLst/>
          </a:prstGeom>
          <a:noFill/>
        </p:spPr>
        <p:txBody>
          <a:bodyPr wrap="none" rtlCol="0">
            <a:spAutoFit/>
          </a:bodyPr>
          <a:lstStyle/>
          <a:p>
            <a:r>
              <a:rPr lang="en-US" dirty="0" err="1"/>
              <a:t>Sermanet</a:t>
            </a:r>
            <a:r>
              <a:rPr lang="en-US" dirty="0"/>
              <a:t> et al, 2014 </a:t>
            </a:r>
            <a:r>
              <a:rPr lang="en-US" dirty="0" err="1"/>
              <a:t>OverFeat</a:t>
            </a:r>
            <a:r>
              <a:rPr lang="en-US" dirty="0"/>
              <a:t>: Integrated recognition, localization and detection using convolutional networks</a:t>
            </a:r>
          </a:p>
        </p:txBody>
      </p:sp>
      <p:sp>
        <p:nvSpPr>
          <p:cNvPr id="88" name="TextBox 87">
            <a:extLst>
              <a:ext uri="{FF2B5EF4-FFF2-40B4-BE49-F238E27FC236}">
                <a16:creationId xmlns:a16="http://schemas.microsoft.com/office/drawing/2014/main" id="{191F1496-F15F-68E6-C248-794BA6A07727}"/>
              </a:ext>
            </a:extLst>
          </p:cNvPr>
          <p:cNvSpPr txBox="1"/>
          <p:nvPr/>
        </p:nvSpPr>
        <p:spPr>
          <a:xfrm>
            <a:off x="709272" y="3768155"/>
            <a:ext cx="5003914" cy="2308324"/>
          </a:xfrm>
          <a:prstGeom prst="rect">
            <a:avLst/>
          </a:prstGeom>
          <a:noFill/>
        </p:spPr>
        <p:txBody>
          <a:bodyPr wrap="square" rtlCol="0">
            <a:spAutoFit/>
          </a:bodyPr>
          <a:lstStyle/>
          <a:p>
            <a:r>
              <a:rPr lang="en-CA" sz="2400" dirty="0"/>
              <a:t>Pros: Instead of doing it sequentially, one can implement the entire image, make all the predictions by one forward pass through </a:t>
            </a:r>
          </a:p>
          <a:p>
            <a:r>
              <a:rPr lang="en-CA" sz="2400" dirty="0"/>
              <a:t>Cons: the position of the bounding boxes is not accurate</a:t>
            </a:r>
          </a:p>
        </p:txBody>
      </p:sp>
      <p:pic>
        <p:nvPicPr>
          <p:cNvPr id="5" name="Picture 4" descr="A picture containing diagram&#10;&#10;Description automatically generated">
            <a:extLst>
              <a:ext uri="{FF2B5EF4-FFF2-40B4-BE49-F238E27FC236}">
                <a16:creationId xmlns:a16="http://schemas.microsoft.com/office/drawing/2014/main" id="{2EE771ED-D748-0066-02A5-054C8AD8A470}"/>
              </a:ext>
            </a:extLst>
          </p:cNvPr>
          <p:cNvPicPr>
            <a:picLocks noChangeAspect="1"/>
          </p:cNvPicPr>
          <p:nvPr/>
        </p:nvPicPr>
        <p:blipFill>
          <a:blip r:embed="rId3"/>
          <a:stretch>
            <a:fillRect/>
          </a:stretch>
        </p:blipFill>
        <p:spPr>
          <a:xfrm>
            <a:off x="6046285" y="2988281"/>
            <a:ext cx="5321300" cy="3454400"/>
          </a:xfrm>
          <a:prstGeom prst="rect">
            <a:avLst/>
          </a:prstGeom>
        </p:spPr>
      </p:pic>
      <p:sp>
        <p:nvSpPr>
          <p:cNvPr id="2" name="TextBox 1">
            <a:extLst>
              <a:ext uri="{FF2B5EF4-FFF2-40B4-BE49-F238E27FC236}">
                <a16:creationId xmlns:a16="http://schemas.microsoft.com/office/drawing/2014/main" id="{EFF9FDEF-52F6-1866-6668-88B6B3CAC40F}"/>
              </a:ext>
            </a:extLst>
          </p:cNvPr>
          <p:cNvSpPr txBox="1"/>
          <p:nvPr/>
        </p:nvSpPr>
        <p:spPr>
          <a:xfrm>
            <a:off x="10033142" y="6239332"/>
            <a:ext cx="2020553" cy="369332"/>
          </a:xfrm>
          <a:prstGeom prst="rect">
            <a:avLst/>
          </a:prstGeom>
          <a:noFill/>
        </p:spPr>
        <p:txBody>
          <a:bodyPr wrap="none" rtlCol="0">
            <a:spAutoFit/>
          </a:bodyPr>
          <a:lstStyle/>
          <a:p>
            <a:r>
              <a:rPr lang="en-US" dirty="0"/>
              <a:t>Source: Andrew NG</a:t>
            </a:r>
          </a:p>
        </p:txBody>
      </p:sp>
    </p:spTree>
    <p:extLst>
      <p:ext uri="{BB962C8B-B14F-4D97-AF65-F5344CB8AC3E}">
        <p14:creationId xmlns:p14="http://schemas.microsoft.com/office/powerpoint/2010/main" val="294990357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59B937-E020-9F2F-7FFA-A0EE8351EBDC}"/>
              </a:ext>
            </a:extLst>
          </p:cNvPr>
          <p:cNvSpPr>
            <a:spLocks noGrp="1"/>
          </p:cNvSpPr>
          <p:nvPr>
            <p:ph type="title"/>
          </p:nvPr>
        </p:nvSpPr>
        <p:spPr>
          <a:xfrm>
            <a:off x="838200" y="365125"/>
            <a:ext cx="10515600" cy="798729"/>
          </a:xfrm>
        </p:spPr>
        <p:txBody>
          <a:bodyPr/>
          <a:lstStyle/>
          <a:p>
            <a:r>
              <a:rPr lang="en-US" dirty="0"/>
              <a:t>Bounding box prediction</a:t>
            </a:r>
          </a:p>
        </p:txBody>
      </p:sp>
      <p:pic>
        <p:nvPicPr>
          <p:cNvPr id="7" name="Picture 6" descr="Car on the road Images, Stock Photos &amp; Vectors | Shutterstock">
            <a:extLst>
              <a:ext uri="{FF2B5EF4-FFF2-40B4-BE49-F238E27FC236}">
                <a16:creationId xmlns:a16="http://schemas.microsoft.com/office/drawing/2014/main" id="{E01AF1CE-C8A4-FCEF-9ADE-53656A04E4E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4649" y="1473038"/>
            <a:ext cx="4548820" cy="3702051"/>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8" name="Table 5">
            <a:extLst>
              <a:ext uri="{FF2B5EF4-FFF2-40B4-BE49-F238E27FC236}">
                <a16:creationId xmlns:a16="http://schemas.microsoft.com/office/drawing/2014/main" id="{E91B31F2-8619-4D55-2503-D1291E04B91F}"/>
              </a:ext>
            </a:extLst>
          </p:cNvPr>
          <p:cNvGraphicFramePr>
            <a:graphicFrameLocks noGrp="1"/>
          </p:cNvGraphicFramePr>
          <p:nvPr>
            <p:extLst>
              <p:ext uri="{D42A27DB-BD31-4B8C-83A1-F6EECF244321}">
                <p14:modId xmlns:p14="http://schemas.microsoft.com/office/powerpoint/2010/main" val="3044928157"/>
              </p:ext>
            </p:extLst>
          </p:nvPr>
        </p:nvGraphicFramePr>
        <p:xfrm>
          <a:off x="1294649" y="1473038"/>
          <a:ext cx="4548820" cy="3426008"/>
        </p:xfrm>
        <a:graphic>
          <a:graphicData uri="http://schemas.openxmlformats.org/drawingml/2006/table">
            <a:tbl>
              <a:tblPr firstRow="1" bandRow="1">
                <a:tableStyleId>{5940675A-B579-460E-94D1-54222C63F5DA}</a:tableStyleId>
              </a:tblPr>
              <a:tblGrid>
                <a:gridCol w="1137205">
                  <a:extLst>
                    <a:ext uri="{9D8B030D-6E8A-4147-A177-3AD203B41FA5}">
                      <a16:colId xmlns:a16="http://schemas.microsoft.com/office/drawing/2014/main" val="3892834655"/>
                    </a:ext>
                  </a:extLst>
                </a:gridCol>
                <a:gridCol w="1137205">
                  <a:extLst>
                    <a:ext uri="{9D8B030D-6E8A-4147-A177-3AD203B41FA5}">
                      <a16:colId xmlns:a16="http://schemas.microsoft.com/office/drawing/2014/main" val="1146945742"/>
                    </a:ext>
                  </a:extLst>
                </a:gridCol>
                <a:gridCol w="1137205">
                  <a:extLst>
                    <a:ext uri="{9D8B030D-6E8A-4147-A177-3AD203B41FA5}">
                      <a16:colId xmlns:a16="http://schemas.microsoft.com/office/drawing/2014/main" val="1532785956"/>
                    </a:ext>
                  </a:extLst>
                </a:gridCol>
                <a:gridCol w="1137205">
                  <a:extLst>
                    <a:ext uri="{9D8B030D-6E8A-4147-A177-3AD203B41FA5}">
                      <a16:colId xmlns:a16="http://schemas.microsoft.com/office/drawing/2014/main" val="1031745432"/>
                    </a:ext>
                  </a:extLst>
                </a:gridCol>
              </a:tblGrid>
              <a:tr h="856502">
                <a:tc>
                  <a:txBody>
                    <a:bodyPr/>
                    <a:lstStyle/>
                    <a:p>
                      <a:endParaRPr lang="en-US">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105518887"/>
                  </a:ext>
                </a:extLst>
              </a:tr>
              <a:tr h="856502">
                <a:tc>
                  <a:txBody>
                    <a:bodyPr/>
                    <a:lstStyle/>
                    <a:p>
                      <a:endParaRPr lang="en-US">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265225905"/>
                  </a:ext>
                </a:extLst>
              </a:tr>
              <a:tr h="856502">
                <a:tc>
                  <a:txBody>
                    <a:bodyPr/>
                    <a:lstStyle/>
                    <a:p>
                      <a:endParaRPr lang="en-US">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616483849"/>
                  </a:ext>
                </a:extLst>
              </a:tr>
              <a:tr h="856502">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2239351451"/>
                  </a:ext>
                </a:extLst>
              </a:tr>
            </a:tbl>
          </a:graphicData>
        </a:graphic>
      </p:graphicFrame>
      <p:sp>
        <p:nvSpPr>
          <p:cNvPr id="4" name="Frame 3">
            <a:extLst>
              <a:ext uri="{FF2B5EF4-FFF2-40B4-BE49-F238E27FC236}">
                <a16:creationId xmlns:a16="http://schemas.microsoft.com/office/drawing/2014/main" id="{C5F6888C-E611-9F70-11D9-94A50A753D26}"/>
              </a:ext>
            </a:extLst>
          </p:cNvPr>
          <p:cNvSpPr/>
          <p:nvPr/>
        </p:nvSpPr>
        <p:spPr>
          <a:xfrm>
            <a:off x="3714160" y="3186260"/>
            <a:ext cx="932825" cy="982244"/>
          </a:xfrm>
          <a:prstGeom prst="frame">
            <a:avLst>
              <a:gd name="adj1" fmla="val 2861"/>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ontent Placeholder 8">
            <a:extLst>
              <a:ext uri="{FF2B5EF4-FFF2-40B4-BE49-F238E27FC236}">
                <a16:creationId xmlns:a16="http://schemas.microsoft.com/office/drawing/2014/main" id="{54F16EB6-AE58-EFF3-4461-2775F6EA87B5}"/>
              </a:ext>
            </a:extLst>
          </p:cNvPr>
          <p:cNvSpPr>
            <a:spLocks noGrp="1"/>
          </p:cNvSpPr>
          <p:nvPr>
            <p:ph idx="1"/>
          </p:nvPr>
        </p:nvSpPr>
        <p:spPr>
          <a:xfrm>
            <a:off x="5843470" y="1382279"/>
            <a:ext cx="6071440" cy="3148157"/>
          </a:xfrm>
        </p:spPr>
        <p:txBody>
          <a:bodyPr>
            <a:normAutofit/>
          </a:bodyPr>
          <a:lstStyle/>
          <a:p>
            <a:r>
              <a:rPr lang="en-CA" dirty="0"/>
              <a:t>With sliding windows, in the case,  none of the boxes really match up perfectly with the position of the car</a:t>
            </a:r>
          </a:p>
          <a:p>
            <a:r>
              <a:rPr lang="en-CA" dirty="0"/>
              <a:t>Our goal is to get more accurate bounding boxes</a:t>
            </a:r>
          </a:p>
          <a:p>
            <a:r>
              <a:rPr lang="en-US" dirty="0"/>
              <a:t>Solution: YOLO (You Only Look Once) algorithm </a:t>
            </a:r>
          </a:p>
        </p:txBody>
      </p:sp>
      <p:sp>
        <p:nvSpPr>
          <p:cNvPr id="10" name="TextBox 9">
            <a:extLst>
              <a:ext uri="{FF2B5EF4-FFF2-40B4-BE49-F238E27FC236}">
                <a16:creationId xmlns:a16="http://schemas.microsoft.com/office/drawing/2014/main" id="{15597390-41E2-2E5D-C236-15BF105581A8}"/>
              </a:ext>
            </a:extLst>
          </p:cNvPr>
          <p:cNvSpPr txBox="1"/>
          <p:nvPr/>
        </p:nvSpPr>
        <p:spPr>
          <a:xfrm>
            <a:off x="157446" y="6422142"/>
            <a:ext cx="7568482" cy="369332"/>
          </a:xfrm>
          <a:prstGeom prst="rect">
            <a:avLst/>
          </a:prstGeom>
          <a:noFill/>
        </p:spPr>
        <p:txBody>
          <a:bodyPr wrap="none" rtlCol="0">
            <a:spAutoFit/>
          </a:bodyPr>
          <a:lstStyle/>
          <a:p>
            <a:r>
              <a:rPr lang="en-US" dirty="0"/>
              <a:t>Redmon et al., 2015 </a:t>
            </a:r>
            <a:r>
              <a:rPr lang="en-CA" dirty="0"/>
              <a:t>You Only Look Once: Unified, Real-Time Object Detection</a:t>
            </a:r>
          </a:p>
        </p:txBody>
      </p:sp>
    </p:spTree>
    <p:extLst>
      <p:ext uri="{BB962C8B-B14F-4D97-AF65-F5344CB8AC3E}">
        <p14:creationId xmlns:p14="http://schemas.microsoft.com/office/powerpoint/2010/main" val="200505142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2" descr="Roads that Cars can Read - Transport Advancement">
            <a:extLst>
              <a:ext uri="{FF2B5EF4-FFF2-40B4-BE49-F238E27FC236}">
                <a16:creationId xmlns:a16="http://schemas.microsoft.com/office/drawing/2014/main" id="{46A9B6DA-B69B-D7EE-FE82-5F12DACFDBB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07" y="1276010"/>
            <a:ext cx="4675284" cy="2852645"/>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FD5B0DCE-E2D3-06F3-B11F-423D2190B3FD}"/>
              </a:ext>
            </a:extLst>
          </p:cNvPr>
          <p:cNvSpPr>
            <a:spLocks noGrp="1"/>
          </p:cNvSpPr>
          <p:nvPr>
            <p:ph idx="1"/>
          </p:nvPr>
        </p:nvSpPr>
        <p:spPr>
          <a:xfrm>
            <a:off x="173806" y="4590668"/>
            <a:ext cx="6573358" cy="2068154"/>
          </a:xfrm>
        </p:spPr>
        <p:txBody>
          <a:bodyPr>
            <a:normAutofit/>
          </a:bodyPr>
          <a:lstStyle/>
          <a:p>
            <a:r>
              <a:rPr lang="en-US" dirty="0"/>
              <a:t>Place down a grid on the input image.</a:t>
            </a:r>
          </a:p>
          <a:p>
            <a:r>
              <a:rPr lang="en-US" dirty="0"/>
              <a:t>Apply image classification and localization algorithm on each of the grids</a:t>
            </a:r>
          </a:p>
          <a:p>
            <a:r>
              <a:rPr lang="en-US" dirty="0"/>
              <a:t>Define labels Y for each of the grid cells. </a:t>
            </a:r>
          </a:p>
        </p:txBody>
      </p:sp>
      <p:graphicFrame>
        <p:nvGraphicFramePr>
          <p:cNvPr id="4" name="Table 5">
            <a:extLst>
              <a:ext uri="{FF2B5EF4-FFF2-40B4-BE49-F238E27FC236}">
                <a16:creationId xmlns:a16="http://schemas.microsoft.com/office/drawing/2014/main" id="{6733C565-E143-FB6A-34F1-A72179632270}"/>
              </a:ext>
            </a:extLst>
          </p:cNvPr>
          <p:cNvGraphicFramePr>
            <a:graphicFrameLocks noGrp="1"/>
          </p:cNvGraphicFramePr>
          <p:nvPr>
            <p:extLst>
              <p:ext uri="{D42A27DB-BD31-4B8C-83A1-F6EECF244321}">
                <p14:modId xmlns:p14="http://schemas.microsoft.com/office/powerpoint/2010/main" val="2078010714"/>
              </p:ext>
            </p:extLst>
          </p:nvPr>
        </p:nvGraphicFramePr>
        <p:xfrm>
          <a:off x="159951" y="1299756"/>
          <a:ext cx="4675284" cy="2852645"/>
        </p:xfrm>
        <a:graphic>
          <a:graphicData uri="http://schemas.openxmlformats.org/drawingml/2006/table">
            <a:tbl>
              <a:tblPr firstRow="1" bandRow="1">
                <a:tableStyleId>{5940675A-B579-460E-94D1-54222C63F5DA}</a:tableStyleId>
              </a:tblPr>
              <a:tblGrid>
                <a:gridCol w="1168821">
                  <a:extLst>
                    <a:ext uri="{9D8B030D-6E8A-4147-A177-3AD203B41FA5}">
                      <a16:colId xmlns:a16="http://schemas.microsoft.com/office/drawing/2014/main" val="3892834655"/>
                    </a:ext>
                  </a:extLst>
                </a:gridCol>
                <a:gridCol w="1168821">
                  <a:extLst>
                    <a:ext uri="{9D8B030D-6E8A-4147-A177-3AD203B41FA5}">
                      <a16:colId xmlns:a16="http://schemas.microsoft.com/office/drawing/2014/main" val="963550147"/>
                    </a:ext>
                  </a:extLst>
                </a:gridCol>
                <a:gridCol w="1168821">
                  <a:extLst>
                    <a:ext uri="{9D8B030D-6E8A-4147-A177-3AD203B41FA5}">
                      <a16:colId xmlns:a16="http://schemas.microsoft.com/office/drawing/2014/main" val="1146945742"/>
                    </a:ext>
                  </a:extLst>
                </a:gridCol>
                <a:gridCol w="1168821">
                  <a:extLst>
                    <a:ext uri="{9D8B030D-6E8A-4147-A177-3AD203B41FA5}">
                      <a16:colId xmlns:a16="http://schemas.microsoft.com/office/drawing/2014/main" val="1031745432"/>
                    </a:ext>
                  </a:extLst>
                </a:gridCol>
              </a:tblGrid>
              <a:tr h="922337">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105518887"/>
                  </a:ext>
                </a:extLst>
              </a:tr>
              <a:tr h="965154">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265225905"/>
                  </a:ext>
                </a:extLst>
              </a:tr>
              <a:tr h="965154">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616483849"/>
                  </a:ext>
                </a:extLst>
              </a:tr>
            </a:tbl>
          </a:graphicData>
        </a:graphic>
      </p:graphicFrame>
      <p:sp>
        <p:nvSpPr>
          <p:cNvPr id="6" name="Title 1">
            <a:extLst>
              <a:ext uri="{FF2B5EF4-FFF2-40B4-BE49-F238E27FC236}">
                <a16:creationId xmlns:a16="http://schemas.microsoft.com/office/drawing/2014/main" id="{6E97C755-4854-CF8B-8239-D1A614E8E497}"/>
              </a:ext>
            </a:extLst>
          </p:cNvPr>
          <p:cNvSpPr>
            <a:spLocks noGrp="1"/>
          </p:cNvSpPr>
          <p:nvPr>
            <p:ph type="title"/>
          </p:nvPr>
        </p:nvSpPr>
        <p:spPr>
          <a:xfrm>
            <a:off x="838200" y="207893"/>
            <a:ext cx="10515600" cy="715530"/>
          </a:xfrm>
        </p:spPr>
        <p:txBody>
          <a:bodyPr/>
          <a:lstStyle/>
          <a:p>
            <a:pPr algn="ctr"/>
            <a:r>
              <a:rPr lang="en-US" dirty="0"/>
              <a:t>Bounding box prediction</a:t>
            </a:r>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A5ACFC21-66AC-A158-18A4-7DA1EBB8C41A}"/>
                  </a:ext>
                </a:extLst>
              </p:cNvPr>
              <p:cNvSpPr txBox="1">
                <a:spLocks/>
              </p:cNvSpPr>
              <p:nvPr/>
            </p:nvSpPr>
            <p:spPr>
              <a:xfrm>
                <a:off x="5116150" y="1325824"/>
                <a:ext cx="1425903" cy="3035383"/>
              </a:xfrm>
              <a:prstGeom prst="rect">
                <a:avLst/>
              </a:prstGeom>
              <a:noFill/>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𝑦</m:t>
                      </m:r>
                      <m:r>
                        <a:rPr lang="en-CA" i="1" smtClean="0">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i="1" smtClean="0">
                                  <a:latin typeface="Cambria Math" panose="02040503050406030204" pitchFamily="18" charset="0"/>
                                </a:rPr>
                              </m:ctrlPr>
                            </m:mPr>
                            <m:mr>
                              <m:e>
                                <m:sSub>
                                  <m:sSubPr>
                                    <m:ctrlPr>
                                      <a:rPr lang="en-CA" i="1" smtClean="0">
                                        <a:latin typeface="Cambria Math" panose="02040503050406030204" pitchFamily="18" charset="0"/>
                                      </a:rPr>
                                    </m:ctrlPr>
                                  </m:sSubPr>
                                  <m:e>
                                    <m:r>
                                      <a:rPr lang="en-CA" i="1" smtClean="0">
                                        <a:latin typeface="Cambria Math" panose="02040503050406030204" pitchFamily="18" charset="0"/>
                                      </a:rPr>
                                      <m:t>𝑝</m:t>
                                    </m:r>
                                  </m:e>
                                  <m:sub>
                                    <m:r>
                                      <a:rPr lang="en-CA" i="1" smtClean="0">
                                        <a:latin typeface="Cambria Math" panose="02040503050406030204" pitchFamily="18" charset="0"/>
                                      </a:rPr>
                                      <m:t>𝑐</m:t>
                                    </m:r>
                                  </m:sub>
                                </m:sSub>
                              </m:e>
                            </m:mr>
                            <m:m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𝑥</m:t>
                                    </m:r>
                                  </m:sub>
                                </m:sSub>
                              </m:e>
                            </m:mr>
                            <m:mr>
                              <m:e>
                                <m:eqArr>
                                  <m:eqArrPr>
                                    <m:ctrlPr>
                                      <a:rPr lang="en-CA" i="1" smtClean="0">
                                        <a:latin typeface="Cambria Math" panose="02040503050406030204" pitchFamily="18" charset="0"/>
                                      </a:rPr>
                                    </m:ctrlPr>
                                  </m:eqArrP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𝑦</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h</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𝑤</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1</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2</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3</m:t>
                                        </m:r>
                                      </m:sub>
                                    </m:sSub>
                                  </m:e>
                                </m:eqArr>
                              </m:e>
                            </m:mr>
                          </m:m>
                        </m:e>
                      </m:d>
                    </m:oMath>
                  </m:oMathPara>
                </a14:m>
                <a:endParaRPr lang="en-US" dirty="0"/>
              </a:p>
            </p:txBody>
          </p:sp>
        </mc:Choice>
        <mc:Fallback xmlns="">
          <p:sp>
            <p:nvSpPr>
              <p:cNvPr id="8" name="Content Placeholder 3">
                <a:extLst>
                  <a:ext uri="{FF2B5EF4-FFF2-40B4-BE49-F238E27FC236}">
                    <a16:creationId xmlns:a16="http://schemas.microsoft.com/office/drawing/2014/main" id="{A5ACFC21-66AC-A158-18A4-7DA1EBB8C41A}"/>
                  </a:ext>
                </a:extLst>
              </p:cNvPr>
              <p:cNvSpPr txBox="1">
                <a:spLocks noRot="1" noChangeAspect="1" noMove="1" noResize="1" noEditPoints="1" noAdjustHandles="1" noChangeArrowheads="1" noChangeShapeType="1" noTextEdit="1"/>
              </p:cNvSpPr>
              <p:nvPr/>
            </p:nvSpPr>
            <p:spPr>
              <a:xfrm>
                <a:off x="5116150" y="1325824"/>
                <a:ext cx="1425903" cy="3035383"/>
              </a:xfrm>
              <a:prstGeom prst="rect">
                <a:avLst/>
              </a:prstGeom>
              <a:blipFill>
                <a:blip r:embed="rId4"/>
                <a:stretch>
                  <a:fillRect l="-5263" t="-8333" b="-4583"/>
                </a:stretch>
              </a:blipFill>
            </p:spPr>
            <p:txBody>
              <a:bodyPr/>
              <a:lstStyle/>
              <a:p>
                <a:r>
                  <a:rPr lang="en-US">
                    <a:noFill/>
                  </a:rPr>
                  <a:t> </a:t>
                </a:r>
              </a:p>
            </p:txBody>
          </p:sp>
        </mc:Fallback>
      </mc:AlternateContent>
      <p:sp>
        <p:nvSpPr>
          <p:cNvPr id="9" name="Content Placeholder 2">
            <a:extLst>
              <a:ext uri="{FF2B5EF4-FFF2-40B4-BE49-F238E27FC236}">
                <a16:creationId xmlns:a16="http://schemas.microsoft.com/office/drawing/2014/main" id="{77E11BF4-7685-F2B2-39BC-07C7AC56BE62}"/>
              </a:ext>
            </a:extLst>
          </p:cNvPr>
          <p:cNvSpPr txBox="1">
            <a:spLocks/>
          </p:cNvSpPr>
          <p:nvPr/>
        </p:nvSpPr>
        <p:spPr>
          <a:xfrm>
            <a:off x="8199666" y="1464233"/>
            <a:ext cx="3863439" cy="5185874"/>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CA" dirty="0"/>
              <a:t>YOLO algorithm takes the midpoint of reach objects and then assigns the object to the grid cell containing the midpoint.</a:t>
            </a:r>
          </a:p>
          <a:p>
            <a:r>
              <a:rPr lang="en-CA" dirty="0"/>
              <a:t>The target output will be 3 x 4 x 8, because 3 x 4 cells</a:t>
            </a:r>
          </a:p>
          <a:p>
            <a:r>
              <a:rPr lang="en-CA" dirty="0"/>
              <a:t>Using finer grid to reduce the chance of multiple objects in one cell</a:t>
            </a:r>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CA5CF04A-B511-8903-FA0B-72ABE4C67B01}"/>
                  </a:ext>
                </a:extLst>
              </p:cNvPr>
              <p:cNvSpPr txBox="1">
                <a:spLocks/>
              </p:cNvSpPr>
              <p:nvPr/>
            </p:nvSpPr>
            <p:spPr>
              <a:xfrm>
                <a:off x="6721377" y="1372973"/>
                <a:ext cx="1478289" cy="2897845"/>
              </a:xfrm>
              <a:prstGeom prst="rect">
                <a:avLst/>
              </a:prstGeom>
              <a:noFill/>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𝑦</m:t>
                      </m:r>
                      <m:r>
                        <a:rPr lang="en-CA" i="1" smtClean="0">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i="1" smtClean="0">
                                  <a:latin typeface="Cambria Math" panose="02040503050406030204" pitchFamily="18" charset="0"/>
                                </a:rPr>
                              </m:ctrlPr>
                            </m:mPr>
                            <m:mr>
                              <m:e>
                                <m:r>
                                  <m:rPr>
                                    <m:brk m:alnAt="7"/>
                                  </m:rPr>
                                  <a:rPr lang="en-CA" b="0" i="1" smtClean="0">
                                    <a:latin typeface="Cambria Math" panose="02040503050406030204" pitchFamily="18" charset="0"/>
                                  </a:rPr>
                                  <m:t>1</m:t>
                                </m:r>
                              </m:e>
                            </m:mr>
                            <m:mr>
                              <m:e>
                                <m:r>
                                  <a:rPr lang="en-CA" b="0" i="1" smtClean="0">
                                    <a:latin typeface="Cambria Math" panose="02040503050406030204" pitchFamily="18" charset="0"/>
                                  </a:rPr>
                                  <m:t>0.1</m:t>
                                </m:r>
                              </m:e>
                            </m:mr>
                            <m:mr>
                              <m:e>
                                <m:eqArr>
                                  <m:eqArrPr>
                                    <m:ctrlPr>
                                      <a:rPr lang="en-CA" i="1" smtClean="0">
                                        <a:latin typeface="Cambria Math" panose="02040503050406030204" pitchFamily="18" charset="0"/>
                                      </a:rPr>
                                    </m:ctrlPr>
                                  </m:eqArrPr>
                                  <m:e>
                                    <m:r>
                                      <a:rPr lang="en-CA" b="0" i="1" smtClean="0">
                                        <a:latin typeface="Cambria Math" panose="02040503050406030204" pitchFamily="18" charset="0"/>
                                      </a:rPr>
                                      <m:t>0.4</m:t>
                                    </m:r>
                                  </m:e>
                                  <m:e>
                                    <m:r>
                                      <a:rPr lang="en-CA" b="0" i="1" smtClean="0">
                                        <a:latin typeface="Cambria Math" panose="02040503050406030204" pitchFamily="18" charset="0"/>
                                      </a:rPr>
                                      <m:t>0.8</m:t>
                                    </m:r>
                                  </m:e>
                                  <m:e>
                                    <m:r>
                                      <a:rPr lang="en-CA" b="0" i="1" smtClean="0">
                                        <a:latin typeface="Cambria Math" panose="02040503050406030204" pitchFamily="18" charset="0"/>
                                      </a:rPr>
                                      <m:t>0.8</m:t>
                                    </m:r>
                                  </m:e>
                                  <m:e>
                                    <m:r>
                                      <a:rPr lang="en-CA" b="0" i="1" smtClean="0">
                                        <a:latin typeface="Cambria Math" panose="02040503050406030204" pitchFamily="18" charset="0"/>
                                      </a:rPr>
                                      <m:t>0</m:t>
                                    </m:r>
                                  </m:e>
                                  <m:e>
                                    <m:r>
                                      <a:rPr lang="en-CA" b="0" i="1" smtClean="0">
                                        <a:latin typeface="Cambria Math" panose="02040503050406030204" pitchFamily="18" charset="0"/>
                                      </a:rPr>
                                      <m:t>1</m:t>
                                    </m:r>
                                  </m:e>
                                  <m:e>
                                    <m:r>
                                      <a:rPr lang="en-CA" b="0" i="1" smtClean="0">
                                        <a:latin typeface="Cambria Math" panose="02040503050406030204" pitchFamily="18" charset="0"/>
                                      </a:rPr>
                                      <m:t>0</m:t>
                                    </m:r>
                                  </m:e>
                                </m:eqArr>
                              </m:e>
                            </m:mr>
                          </m:m>
                        </m:e>
                      </m:d>
                    </m:oMath>
                  </m:oMathPara>
                </a14:m>
                <a:endParaRPr lang="en-US" dirty="0"/>
              </a:p>
            </p:txBody>
          </p:sp>
        </mc:Choice>
        <mc:Fallback xmlns="">
          <p:sp>
            <p:nvSpPr>
              <p:cNvPr id="11" name="Content Placeholder 3">
                <a:extLst>
                  <a:ext uri="{FF2B5EF4-FFF2-40B4-BE49-F238E27FC236}">
                    <a16:creationId xmlns:a16="http://schemas.microsoft.com/office/drawing/2014/main" id="{CA5CF04A-B511-8903-FA0B-72ABE4C67B01}"/>
                  </a:ext>
                </a:extLst>
              </p:cNvPr>
              <p:cNvSpPr txBox="1">
                <a:spLocks noRot="1" noChangeAspect="1" noMove="1" noResize="1" noEditPoints="1" noAdjustHandles="1" noChangeArrowheads="1" noChangeShapeType="1" noTextEdit="1"/>
              </p:cNvSpPr>
              <p:nvPr/>
            </p:nvSpPr>
            <p:spPr>
              <a:xfrm>
                <a:off x="6721377" y="1372973"/>
                <a:ext cx="1478289" cy="2897845"/>
              </a:xfrm>
              <a:prstGeom prst="rect">
                <a:avLst/>
              </a:prstGeom>
              <a:blipFill>
                <a:blip r:embed="rId5"/>
                <a:stretch>
                  <a:fillRect l="-5128" t="-8734" b="-4803"/>
                </a:stretch>
              </a:blipFill>
            </p:spPr>
            <p:txBody>
              <a:bodyPr/>
              <a:lstStyle/>
              <a:p>
                <a:r>
                  <a:rPr lang="en-US">
                    <a:noFill/>
                  </a:rPr>
                  <a:t> </a:t>
                </a:r>
              </a:p>
            </p:txBody>
          </p:sp>
        </mc:Fallback>
      </mc:AlternateContent>
      <p:sp>
        <p:nvSpPr>
          <p:cNvPr id="12" name="Oval 11">
            <a:extLst>
              <a:ext uri="{FF2B5EF4-FFF2-40B4-BE49-F238E27FC236}">
                <a16:creationId xmlns:a16="http://schemas.microsoft.com/office/drawing/2014/main" id="{B0A8C178-8484-D9EE-2AEC-87F18B2C26F7}"/>
              </a:ext>
            </a:extLst>
          </p:cNvPr>
          <p:cNvSpPr/>
          <p:nvPr/>
        </p:nvSpPr>
        <p:spPr>
          <a:xfrm>
            <a:off x="2958895" y="2906820"/>
            <a:ext cx="142219" cy="1108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83C82190-968E-733C-3FB8-C07E3ADAA92F}"/>
              </a:ext>
            </a:extLst>
          </p:cNvPr>
          <p:cNvSpPr/>
          <p:nvPr/>
        </p:nvSpPr>
        <p:spPr>
          <a:xfrm>
            <a:off x="1468579" y="2867885"/>
            <a:ext cx="142219" cy="110836"/>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AA93C27F-1D6C-4E9A-2260-3DCB79519321}"/>
              </a:ext>
            </a:extLst>
          </p:cNvPr>
          <p:cNvSpPr txBox="1"/>
          <p:nvPr/>
        </p:nvSpPr>
        <p:spPr>
          <a:xfrm>
            <a:off x="2341418" y="1939636"/>
            <a:ext cx="617477" cy="369332"/>
          </a:xfrm>
          <a:prstGeom prst="rect">
            <a:avLst/>
          </a:prstGeom>
          <a:noFill/>
        </p:spPr>
        <p:txBody>
          <a:bodyPr wrap="none" rtlCol="0">
            <a:spAutoFit/>
          </a:bodyPr>
          <a:lstStyle/>
          <a:p>
            <a:r>
              <a:rPr lang="en-US" dirty="0">
                <a:solidFill>
                  <a:srgbClr val="FF0000"/>
                </a:solidFill>
              </a:rPr>
              <a:t>(0,0)</a:t>
            </a:r>
          </a:p>
        </p:txBody>
      </p:sp>
      <p:sp>
        <p:nvSpPr>
          <p:cNvPr id="15" name="TextBox 14">
            <a:extLst>
              <a:ext uri="{FF2B5EF4-FFF2-40B4-BE49-F238E27FC236}">
                <a16:creationId xmlns:a16="http://schemas.microsoft.com/office/drawing/2014/main" id="{5BA33BBC-7B62-2EA5-E82F-483905961A58}"/>
              </a:ext>
            </a:extLst>
          </p:cNvPr>
          <p:cNvSpPr txBox="1"/>
          <p:nvPr/>
        </p:nvSpPr>
        <p:spPr>
          <a:xfrm>
            <a:off x="3668385" y="3212109"/>
            <a:ext cx="617477" cy="369332"/>
          </a:xfrm>
          <a:prstGeom prst="rect">
            <a:avLst/>
          </a:prstGeom>
          <a:noFill/>
        </p:spPr>
        <p:txBody>
          <a:bodyPr wrap="none" rtlCol="0">
            <a:spAutoFit/>
          </a:bodyPr>
          <a:lstStyle/>
          <a:p>
            <a:r>
              <a:rPr lang="en-US" dirty="0">
                <a:solidFill>
                  <a:srgbClr val="FF0000"/>
                </a:solidFill>
              </a:rPr>
              <a:t>(1,1)</a:t>
            </a:r>
          </a:p>
        </p:txBody>
      </p:sp>
      <p:sp>
        <p:nvSpPr>
          <p:cNvPr id="2" name="Cube 1">
            <a:extLst>
              <a:ext uri="{FF2B5EF4-FFF2-40B4-BE49-F238E27FC236}">
                <a16:creationId xmlns:a16="http://schemas.microsoft.com/office/drawing/2014/main" id="{5C57275B-75AC-C82A-4B30-7DCE4DC3D62D}"/>
              </a:ext>
            </a:extLst>
          </p:cNvPr>
          <p:cNvSpPr/>
          <p:nvPr/>
        </p:nvSpPr>
        <p:spPr>
          <a:xfrm>
            <a:off x="6825005" y="5062194"/>
            <a:ext cx="1065230" cy="1140643"/>
          </a:xfrm>
          <a:prstGeom prst="cube">
            <a:avLst>
              <a:gd name="adj"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02DE7147-A356-4A5A-BF8E-49A59E41DC1B}"/>
              </a:ext>
            </a:extLst>
          </p:cNvPr>
          <p:cNvCxnSpPr/>
          <p:nvPr/>
        </p:nvCxnSpPr>
        <p:spPr>
          <a:xfrm>
            <a:off x="6825005" y="5596464"/>
            <a:ext cx="532615"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C13A650F-89B0-F8B7-DDE9-F6D93B761F42}"/>
              </a:ext>
            </a:extLst>
          </p:cNvPr>
          <p:cNvCxnSpPr/>
          <p:nvPr/>
        </p:nvCxnSpPr>
        <p:spPr>
          <a:xfrm>
            <a:off x="6836000" y="5833707"/>
            <a:ext cx="532615"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E11B3B0-D08F-1448-B421-54C58C78D32F}"/>
              </a:ext>
            </a:extLst>
          </p:cNvPr>
          <p:cNvCxnSpPr/>
          <p:nvPr/>
        </p:nvCxnSpPr>
        <p:spPr>
          <a:xfrm>
            <a:off x="6817146" y="6003388"/>
            <a:ext cx="532615"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B9498918-CCD7-7A31-4BB6-03F116369E9D}"/>
              </a:ext>
            </a:extLst>
          </p:cNvPr>
          <p:cNvCxnSpPr>
            <a:cxnSpLocks/>
          </p:cNvCxnSpPr>
          <p:nvPr/>
        </p:nvCxnSpPr>
        <p:spPr>
          <a:xfrm flipV="1">
            <a:off x="6837570" y="5632515"/>
            <a:ext cx="0" cy="57032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C390C735-C455-EBF8-A860-400DB8974D70}"/>
              </a:ext>
            </a:extLst>
          </p:cNvPr>
          <p:cNvCxnSpPr>
            <a:cxnSpLocks/>
          </p:cNvCxnSpPr>
          <p:nvPr/>
        </p:nvCxnSpPr>
        <p:spPr>
          <a:xfrm flipV="1">
            <a:off x="6952262" y="5615230"/>
            <a:ext cx="0" cy="57032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EC103672-53FF-C45E-ABB1-45FA87C9272B}"/>
              </a:ext>
            </a:extLst>
          </p:cNvPr>
          <p:cNvCxnSpPr>
            <a:cxnSpLocks/>
          </p:cNvCxnSpPr>
          <p:nvPr/>
        </p:nvCxnSpPr>
        <p:spPr>
          <a:xfrm flipV="1">
            <a:off x="7074813" y="5624656"/>
            <a:ext cx="0" cy="57032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F565E3C7-9844-41E0-73DE-516DA81D8497}"/>
              </a:ext>
            </a:extLst>
          </p:cNvPr>
          <p:cNvCxnSpPr>
            <a:cxnSpLocks/>
          </p:cNvCxnSpPr>
          <p:nvPr/>
        </p:nvCxnSpPr>
        <p:spPr>
          <a:xfrm flipV="1">
            <a:off x="7206791" y="5624657"/>
            <a:ext cx="0" cy="57032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23ABF7EF-09DC-E704-1423-C754F4A5FE8F}"/>
              </a:ext>
            </a:extLst>
          </p:cNvPr>
          <p:cNvCxnSpPr>
            <a:cxnSpLocks/>
          </p:cNvCxnSpPr>
          <p:nvPr/>
        </p:nvCxnSpPr>
        <p:spPr>
          <a:xfrm flipV="1">
            <a:off x="7338762" y="5605805"/>
            <a:ext cx="0" cy="570322"/>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5BFFE059-5938-AA94-233A-024FF89077A4}"/>
              </a:ext>
            </a:extLst>
          </p:cNvPr>
          <p:cNvCxnSpPr/>
          <p:nvPr/>
        </p:nvCxnSpPr>
        <p:spPr>
          <a:xfrm>
            <a:off x="6817151" y="6182498"/>
            <a:ext cx="532615" cy="0"/>
          </a:xfrm>
          <a:prstGeom prst="line">
            <a:avLst/>
          </a:prstGeom>
          <a:ln w="28575">
            <a:solidFill>
              <a:srgbClr val="FFFF00"/>
            </a:solidFill>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0BC2066C-8F99-2EFB-E542-2D821DAAE216}"/>
              </a:ext>
            </a:extLst>
          </p:cNvPr>
          <p:cNvSpPr txBox="1"/>
          <p:nvPr/>
        </p:nvSpPr>
        <p:spPr>
          <a:xfrm>
            <a:off x="6721377" y="6273243"/>
            <a:ext cx="1065227" cy="369332"/>
          </a:xfrm>
          <a:prstGeom prst="rect">
            <a:avLst/>
          </a:prstGeom>
          <a:noFill/>
        </p:spPr>
        <p:txBody>
          <a:bodyPr wrap="square">
            <a:spAutoFit/>
          </a:bodyPr>
          <a:lstStyle/>
          <a:p>
            <a:r>
              <a:rPr lang="en-CA" dirty="0"/>
              <a:t>3 x 4 x 8</a:t>
            </a:r>
            <a:endParaRPr lang="en-US" dirty="0"/>
          </a:p>
        </p:txBody>
      </p:sp>
    </p:spTree>
    <p:extLst>
      <p:ext uri="{BB962C8B-B14F-4D97-AF65-F5344CB8AC3E}">
        <p14:creationId xmlns:p14="http://schemas.microsoft.com/office/powerpoint/2010/main" val="222020065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oads that Cars can Read - Transport Advancement">
            <a:extLst>
              <a:ext uri="{FF2B5EF4-FFF2-40B4-BE49-F238E27FC236}">
                <a16:creationId xmlns:a16="http://schemas.microsoft.com/office/drawing/2014/main" id="{21418C92-7F13-7C79-C514-362A2F47659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07" y="1276010"/>
            <a:ext cx="4675284" cy="285264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B690BE2-8893-2C7E-44E5-263A582F04C7}"/>
              </a:ext>
            </a:extLst>
          </p:cNvPr>
          <p:cNvSpPr>
            <a:spLocks noGrp="1"/>
          </p:cNvSpPr>
          <p:nvPr>
            <p:ph type="title"/>
          </p:nvPr>
        </p:nvSpPr>
        <p:spPr>
          <a:xfrm>
            <a:off x="935182" y="48328"/>
            <a:ext cx="10515600" cy="988163"/>
          </a:xfrm>
        </p:spPr>
        <p:txBody>
          <a:bodyPr/>
          <a:lstStyle/>
          <a:p>
            <a:r>
              <a:rPr lang="en-US" dirty="0"/>
              <a:t>How to encode bounding box?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D4E2995-C8FE-8D65-70AB-8F1E41386E47}"/>
                  </a:ext>
                </a:extLst>
              </p:cNvPr>
              <p:cNvSpPr>
                <a:spLocks noGrp="1"/>
              </p:cNvSpPr>
              <p:nvPr>
                <p:ph idx="1"/>
              </p:nvPr>
            </p:nvSpPr>
            <p:spPr>
              <a:xfrm>
                <a:off x="7256318" y="1286366"/>
                <a:ext cx="4080164" cy="4351338"/>
              </a:xfrm>
            </p:spPr>
            <p:txBody>
              <a:bodyPr/>
              <a:lstStyle/>
              <a:p>
                <a14:m>
                  <m:oMath xmlns:m="http://schemas.openxmlformats.org/officeDocument/2006/math">
                    <m:sSub>
                      <m:sSubPr>
                        <m:ctrlPr>
                          <a:rPr lang="en-CA" i="1" smtClean="0">
                            <a:latin typeface="Cambria Math" panose="02040503050406030204" pitchFamily="18" charset="0"/>
                          </a:rPr>
                        </m:ctrlPr>
                      </m:sSubPr>
                      <m:e>
                        <m:r>
                          <a:rPr lang="en-CA" b="0" i="1" smtClean="0">
                            <a:latin typeface="Cambria Math" panose="02040503050406030204" pitchFamily="18" charset="0"/>
                          </a:rPr>
                          <m:t>𝑏</m:t>
                        </m:r>
                      </m:e>
                      <m:sub>
                        <m:r>
                          <a:rPr lang="en-CA" b="0" i="1" smtClean="0">
                            <a:latin typeface="Cambria Math" panose="02040503050406030204" pitchFamily="18" charset="0"/>
                          </a:rPr>
                          <m:t>𝑥</m:t>
                        </m:r>
                      </m:sub>
                    </m:sSub>
                    <m:r>
                      <a:rPr lang="en-CA" b="0" i="1" smtClean="0">
                        <a:latin typeface="Cambria Math" panose="02040503050406030204" pitchFamily="18" charset="0"/>
                      </a:rPr>
                      <m:t>=0.4</m:t>
                    </m:r>
                  </m:oMath>
                </a14:m>
                <a:endParaRPr lang="en-CA"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b="0" i="1" smtClean="0">
                            <a:latin typeface="Cambria Math" panose="02040503050406030204" pitchFamily="18" charset="0"/>
                          </a:rPr>
                          <m:t>𝑦</m:t>
                        </m:r>
                      </m:sub>
                    </m:sSub>
                    <m:r>
                      <a:rPr lang="en-CA" b="0" i="1" smtClean="0">
                        <a:latin typeface="Cambria Math" panose="02040503050406030204" pitchFamily="18" charset="0"/>
                      </a:rPr>
                      <m:t>=0.7</m:t>
                    </m:r>
                  </m:oMath>
                </a14:m>
                <a:endParaRPr lang="en-CA" b="0" dirty="0"/>
              </a:p>
              <a:p>
                <a14:m>
                  <m:oMath xmlns:m="http://schemas.openxmlformats.org/officeDocument/2006/math">
                    <m:sSub>
                      <m:sSubPr>
                        <m:ctrlPr>
                          <a:rPr lang="en-CA" i="1">
                            <a:latin typeface="Cambria Math" panose="02040503050406030204" pitchFamily="18" charset="0"/>
                          </a:rPr>
                        </m:ctrlPr>
                      </m:sSubPr>
                      <m:e>
                        <m:r>
                          <a:rPr lang="en-CA" i="1">
                            <a:latin typeface="Cambria Math" panose="02040503050406030204" pitchFamily="18" charset="0"/>
                          </a:rPr>
                          <m:t>𝑏</m:t>
                        </m:r>
                      </m:e>
                      <m:sub>
                        <m:r>
                          <a:rPr lang="en-CA" b="0" i="1" smtClean="0">
                            <a:latin typeface="Cambria Math" panose="02040503050406030204" pitchFamily="18" charset="0"/>
                          </a:rPr>
                          <m:t>h</m:t>
                        </m:r>
                      </m:sub>
                    </m:sSub>
                    <m:r>
                      <a:rPr lang="en-CA" i="1">
                        <a:latin typeface="Cambria Math" panose="02040503050406030204" pitchFamily="18" charset="0"/>
                      </a:rPr>
                      <m:t>=</m:t>
                    </m:r>
                    <m:r>
                      <a:rPr lang="en-CA" b="0" i="1" smtClean="0">
                        <a:latin typeface="Cambria Math" panose="02040503050406030204" pitchFamily="18" charset="0"/>
                      </a:rPr>
                      <m:t>1.0</m:t>
                    </m:r>
                  </m:oMath>
                </a14:m>
                <a:endParaRPr lang="en-CA" b="0" dirty="0"/>
              </a:p>
              <a:p>
                <a14:m>
                  <m:oMath xmlns:m="http://schemas.openxmlformats.org/officeDocument/2006/math">
                    <m:sSub>
                      <m:sSubPr>
                        <m:ctrlPr>
                          <a:rPr lang="en-CA" i="1" smtClean="0">
                            <a:latin typeface="Cambria Math" panose="02040503050406030204" pitchFamily="18" charset="0"/>
                          </a:rPr>
                        </m:ctrlPr>
                      </m:sSubPr>
                      <m:e>
                        <m:r>
                          <a:rPr lang="en-CA" i="1">
                            <a:latin typeface="Cambria Math" panose="02040503050406030204" pitchFamily="18" charset="0"/>
                          </a:rPr>
                          <m:t>𝑏</m:t>
                        </m:r>
                      </m:e>
                      <m:sub>
                        <m:r>
                          <a:rPr lang="en-CA" b="0" i="1" smtClean="0">
                            <a:latin typeface="Cambria Math" panose="02040503050406030204" pitchFamily="18" charset="0"/>
                          </a:rPr>
                          <m:t>𝑤</m:t>
                        </m:r>
                      </m:sub>
                    </m:sSub>
                    <m:r>
                      <a:rPr lang="en-CA" b="0" i="1" smtClean="0">
                        <a:latin typeface="Cambria Math" panose="02040503050406030204" pitchFamily="18" charset="0"/>
                      </a:rPr>
                      <m:t>=0.8</m:t>
                    </m:r>
                  </m:oMath>
                </a14:m>
                <a:endParaRPr lang="en-CA" dirty="0"/>
              </a:p>
              <a:p>
                <a:endParaRPr lang="en-CA" dirty="0"/>
              </a:p>
            </p:txBody>
          </p:sp>
        </mc:Choice>
        <mc:Fallback xmlns="">
          <p:sp>
            <p:nvSpPr>
              <p:cNvPr id="3" name="Content Placeholder 2">
                <a:extLst>
                  <a:ext uri="{FF2B5EF4-FFF2-40B4-BE49-F238E27FC236}">
                    <a16:creationId xmlns:a16="http://schemas.microsoft.com/office/drawing/2014/main" id="{8D4E2995-C8FE-8D65-70AB-8F1E41386E47}"/>
                  </a:ext>
                </a:extLst>
              </p:cNvPr>
              <p:cNvSpPr>
                <a:spLocks noGrp="1" noRot="1" noChangeAspect="1" noMove="1" noResize="1" noEditPoints="1" noAdjustHandles="1" noChangeArrowheads="1" noChangeShapeType="1" noTextEdit="1"/>
              </p:cNvSpPr>
              <p:nvPr>
                <p:ph idx="1"/>
              </p:nvPr>
            </p:nvSpPr>
            <p:spPr>
              <a:xfrm>
                <a:off x="7256318" y="1286366"/>
                <a:ext cx="4080164" cy="4351338"/>
              </a:xfrm>
              <a:blipFill>
                <a:blip r:embed="rId4"/>
                <a:stretch>
                  <a:fillRect l="-2484" t="-1744"/>
                </a:stretch>
              </a:blipFill>
            </p:spPr>
            <p:txBody>
              <a:bodyPr/>
              <a:lstStyle/>
              <a:p>
                <a:r>
                  <a:rPr lang="en-US">
                    <a:noFill/>
                  </a:rPr>
                  <a:t> </a:t>
                </a:r>
              </a:p>
            </p:txBody>
          </p:sp>
        </mc:Fallback>
      </mc:AlternateContent>
      <p:graphicFrame>
        <p:nvGraphicFramePr>
          <p:cNvPr id="4" name="Table 5">
            <a:extLst>
              <a:ext uri="{FF2B5EF4-FFF2-40B4-BE49-F238E27FC236}">
                <a16:creationId xmlns:a16="http://schemas.microsoft.com/office/drawing/2014/main" id="{D4E062F4-7251-AA17-0A57-9D2D10008BD3}"/>
              </a:ext>
            </a:extLst>
          </p:cNvPr>
          <p:cNvGraphicFramePr>
            <a:graphicFrameLocks noGrp="1"/>
          </p:cNvGraphicFramePr>
          <p:nvPr>
            <p:extLst>
              <p:ext uri="{D42A27DB-BD31-4B8C-83A1-F6EECF244321}">
                <p14:modId xmlns:p14="http://schemas.microsoft.com/office/powerpoint/2010/main" val="3344281427"/>
              </p:ext>
            </p:extLst>
          </p:nvPr>
        </p:nvGraphicFramePr>
        <p:xfrm>
          <a:off x="173806" y="1286366"/>
          <a:ext cx="4675284" cy="2852645"/>
        </p:xfrm>
        <a:graphic>
          <a:graphicData uri="http://schemas.openxmlformats.org/drawingml/2006/table">
            <a:tbl>
              <a:tblPr firstRow="1" bandRow="1">
                <a:tableStyleId>{5940675A-B579-460E-94D1-54222C63F5DA}</a:tableStyleId>
              </a:tblPr>
              <a:tblGrid>
                <a:gridCol w="1168821">
                  <a:extLst>
                    <a:ext uri="{9D8B030D-6E8A-4147-A177-3AD203B41FA5}">
                      <a16:colId xmlns:a16="http://schemas.microsoft.com/office/drawing/2014/main" val="3892834655"/>
                    </a:ext>
                  </a:extLst>
                </a:gridCol>
                <a:gridCol w="1168821">
                  <a:extLst>
                    <a:ext uri="{9D8B030D-6E8A-4147-A177-3AD203B41FA5}">
                      <a16:colId xmlns:a16="http://schemas.microsoft.com/office/drawing/2014/main" val="963550147"/>
                    </a:ext>
                  </a:extLst>
                </a:gridCol>
                <a:gridCol w="1168821">
                  <a:extLst>
                    <a:ext uri="{9D8B030D-6E8A-4147-A177-3AD203B41FA5}">
                      <a16:colId xmlns:a16="http://schemas.microsoft.com/office/drawing/2014/main" val="1146945742"/>
                    </a:ext>
                  </a:extLst>
                </a:gridCol>
                <a:gridCol w="1168821">
                  <a:extLst>
                    <a:ext uri="{9D8B030D-6E8A-4147-A177-3AD203B41FA5}">
                      <a16:colId xmlns:a16="http://schemas.microsoft.com/office/drawing/2014/main" val="1031745432"/>
                    </a:ext>
                  </a:extLst>
                </a:gridCol>
              </a:tblGrid>
              <a:tr h="922337">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105518887"/>
                  </a:ext>
                </a:extLst>
              </a:tr>
              <a:tr h="965154">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265225905"/>
                  </a:ext>
                </a:extLst>
              </a:tr>
              <a:tr h="965154">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tc>
                  <a:txBody>
                    <a:bodyPr/>
                    <a:lstStyle/>
                    <a:p>
                      <a:endParaRPr lang="en-US" dirty="0">
                        <a:solidFill>
                          <a:srgbClr val="00B0F0"/>
                        </a:solidFill>
                      </a:endParaRPr>
                    </a:p>
                  </a:txBody>
                  <a:tcPr>
                    <a:lnL w="38100" cap="flat" cmpd="sng" algn="ctr">
                      <a:solidFill>
                        <a:srgbClr val="00B0F0"/>
                      </a:solidFill>
                      <a:prstDash val="solid"/>
                      <a:round/>
                      <a:headEnd type="none" w="med" len="med"/>
                      <a:tailEnd type="none" w="med" len="med"/>
                    </a:lnL>
                    <a:lnR w="38100" cap="flat" cmpd="sng" algn="ctr">
                      <a:solidFill>
                        <a:srgbClr val="00B0F0"/>
                      </a:solidFill>
                      <a:prstDash val="solid"/>
                      <a:round/>
                      <a:headEnd type="none" w="med" len="med"/>
                      <a:tailEnd type="none" w="med" len="med"/>
                    </a:lnR>
                    <a:lnT w="38100" cap="flat" cmpd="sng" algn="ctr">
                      <a:solidFill>
                        <a:srgbClr val="00B0F0"/>
                      </a:solidFill>
                      <a:prstDash val="solid"/>
                      <a:round/>
                      <a:headEnd type="none" w="med" len="med"/>
                      <a:tailEnd type="none" w="med" len="med"/>
                    </a:lnT>
                    <a:lnB w="38100" cap="flat" cmpd="sng" algn="ctr">
                      <a:solidFill>
                        <a:srgbClr val="00B0F0"/>
                      </a:solidFill>
                      <a:prstDash val="solid"/>
                      <a:round/>
                      <a:headEnd type="none" w="med" len="med"/>
                      <a:tailEnd type="none" w="med" len="med"/>
                    </a:lnB>
                  </a:tcPr>
                </a:tc>
                <a:extLst>
                  <a:ext uri="{0D108BD9-81ED-4DB2-BD59-A6C34878D82A}">
                    <a16:rowId xmlns:a16="http://schemas.microsoft.com/office/drawing/2014/main" val="1616483849"/>
                  </a:ext>
                </a:extLst>
              </a:tr>
            </a:tbl>
          </a:graphicData>
        </a:graphic>
      </p:graphicFrame>
      <p:sp>
        <p:nvSpPr>
          <p:cNvPr id="7" name="Oval 6">
            <a:extLst>
              <a:ext uri="{FF2B5EF4-FFF2-40B4-BE49-F238E27FC236}">
                <a16:creationId xmlns:a16="http://schemas.microsoft.com/office/drawing/2014/main" id="{A8951C0D-E4C5-8A90-1FAD-97B6007389C1}"/>
              </a:ext>
            </a:extLst>
          </p:cNvPr>
          <p:cNvSpPr/>
          <p:nvPr/>
        </p:nvSpPr>
        <p:spPr>
          <a:xfrm>
            <a:off x="2895600" y="2840182"/>
            <a:ext cx="166255" cy="138545"/>
          </a:xfrm>
          <a:prstGeom prst="ellipse">
            <a:avLst/>
          </a:prstGeom>
          <a:solidFill>
            <a:srgbClr val="FF00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highlight>
                <a:srgbClr val="FFFF00"/>
              </a:highlight>
            </a:endParaRPr>
          </a:p>
        </p:txBody>
      </p:sp>
      <mc:AlternateContent xmlns:mc="http://schemas.openxmlformats.org/markup-compatibility/2006" xmlns:a14="http://schemas.microsoft.com/office/drawing/2010/main">
        <mc:Choice Requires="a14">
          <p:sp>
            <p:nvSpPr>
              <p:cNvPr id="8" name="Content Placeholder 3">
                <a:extLst>
                  <a:ext uri="{FF2B5EF4-FFF2-40B4-BE49-F238E27FC236}">
                    <a16:creationId xmlns:a16="http://schemas.microsoft.com/office/drawing/2014/main" id="{51D6CC91-2306-F25E-914B-A3EF9003954C}"/>
                  </a:ext>
                </a:extLst>
              </p:cNvPr>
              <p:cNvSpPr txBox="1">
                <a:spLocks/>
              </p:cNvSpPr>
              <p:nvPr/>
            </p:nvSpPr>
            <p:spPr>
              <a:xfrm>
                <a:off x="5116150" y="1325824"/>
                <a:ext cx="1425903" cy="3035383"/>
              </a:xfrm>
              <a:prstGeom prst="rect">
                <a:avLst/>
              </a:prstGeom>
              <a:noFill/>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𝑦</m:t>
                      </m:r>
                      <m:r>
                        <a:rPr lang="en-CA" i="1" smtClean="0">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i="1" smtClean="0">
                                  <a:latin typeface="Cambria Math" panose="02040503050406030204" pitchFamily="18" charset="0"/>
                                </a:rPr>
                              </m:ctrlPr>
                            </m:mPr>
                            <m:mr>
                              <m:e>
                                <m:sSub>
                                  <m:sSubPr>
                                    <m:ctrlPr>
                                      <a:rPr lang="en-CA" i="1" smtClean="0">
                                        <a:latin typeface="Cambria Math" panose="02040503050406030204" pitchFamily="18" charset="0"/>
                                      </a:rPr>
                                    </m:ctrlPr>
                                  </m:sSubPr>
                                  <m:e>
                                    <m:r>
                                      <a:rPr lang="en-CA" i="1" smtClean="0">
                                        <a:latin typeface="Cambria Math" panose="02040503050406030204" pitchFamily="18" charset="0"/>
                                      </a:rPr>
                                      <m:t>𝑝</m:t>
                                    </m:r>
                                  </m:e>
                                  <m:sub>
                                    <m:r>
                                      <a:rPr lang="en-CA" i="1" smtClean="0">
                                        <a:latin typeface="Cambria Math" panose="02040503050406030204" pitchFamily="18" charset="0"/>
                                      </a:rPr>
                                      <m:t>𝑐</m:t>
                                    </m:r>
                                  </m:sub>
                                </m:sSub>
                              </m:e>
                            </m:mr>
                            <m:m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𝑥</m:t>
                                    </m:r>
                                  </m:sub>
                                </m:sSub>
                              </m:e>
                            </m:mr>
                            <m:mr>
                              <m:e>
                                <m:eqArr>
                                  <m:eqArrPr>
                                    <m:ctrlPr>
                                      <a:rPr lang="en-CA" i="1" smtClean="0">
                                        <a:latin typeface="Cambria Math" panose="02040503050406030204" pitchFamily="18" charset="0"/>
                                      </a:rPr>
                                    </m:ctrlPr>
                                  </m:eqArrP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𝑦</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h</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𝑤</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1</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2</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3</m:t>
                                        </m:r>
                                      </m:sub>
                                    </m:sSub>
                                  </m:e>
                                </m:eqArr>
                              </m:e>
                            </m:mr>
                          </m:m>
                        </m:e>
                      </m:d>
                    </m:oMath>
                  </m:oMathPara>
                </a14:m>
                <a:endParaRPr lang="en-US" dirty="0"/>
              </a:p>
            </p:txBody>
          </p:sp>
        </mc:Choice>
        <mc:Fallback xmlns="">
          <p:sp>
            <p:nvSpPr>
              <p:cNvPr id="8" name="Content Placeholder 3">
                <a:extLst>
                  <a:ext uri="{FF2B5EF4-FFF2-40B4-BE49-F238E27FC236}">
                    <a16:creationId xmlns:a16="http://schemas.microsoft.com/office/drawing/2014/main" id="{51D6CC91-2306-F25E-914B-A3EF9003954C}"/>
                  </a:ext>
                </a:extLst>
              </p:cNvPr>
              <p:cNvSpPr txBox="1">
                <a:spLocks noRot="1" noChangeAspect="1" noMove="1" noResize="1" noEditPoints="1" noAdjustHandles="1" noChangeArrowheads="1" noChangeShapeType="1" noTextEdit="1"/>
              </p:cNvSpPr>
              <p:nvPr/>
            </p:nvSpPr>
            <p:spPr>
              <a:xfrm>
                <a:off x="5116150" y="1325824"/>
                <a:ext cx="1425903" cy="3035383"/>
              </a:xfrm>
              <a:prstGeom prst="rect">
                <a:avLst/>
              </a:prstGeom>
              <a:blipFill>
                <a:blip r:embed="rId5"/>
                <a:stretch>
                  <a:fillRect l="-5263" t="-8333" b="-4583"/>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43CB2907-8EF7-C6E3-6D27-1DF973D4EF17}"/>
              </a:ext>
            </a:extLst>
          </p:cNvPr>
          <p:cNvSpPr txBox="1"/>
          <p:nvPr/>
        </p:nvSpPr>
        <p:spPr>
          <a:xfrm>
            <a:off x="1893971" y="1825625"/>
            <a:ext cx="617477" cy="369332"/>
          </a:xfrm>
          <a:prstGeom prst="rect">
            <a:avLst/>
          </a:prstGeom>
          <a:noFill/>
        </p:spPr>
        <p:txBody>
          <a:bodyPr wrap="none" rtlCol="0">
            <a:spAutoFit/>
          </a:bodyPr>
          <a:lstStyle/>
          <a:p>
            <a:r>
              <a:rPr lang="en-US" dirty="0">
                <a:solidFill>
                  <a:srgbClr val="FF0000"/>
                </a:solidFill>
              </a:rPr>
              <a:t>(0,0)</a:t>
            </a:r>
          </a:p>
        </p:txBody>
      </p:sp>
      <p:sp>
        <p:nvSpPr>
          <p:cNvPr id="10" name="TextBox 9">
            <a:extLst>
              <a:ext uri="{FF2B5EF4-FFF2-40B4-BE49-F238E27FC236}">
                <a16:creationId xmlns:a16="http://schemas.microsoft.com/office/drawing/2014/main" id="{B7D170C5-708E-3433-37B0-8308FF4B8E76}"/>
              </a:ext>
            </a:extLst>
          </p:cNvPr>
          <p:cNvSpPr txBox="1"/>
          <p:nvPr/>
        </p:nvSpPr>
        <p:spPr>
          <a:xfrm>
            <a:off x="3625793" y="3155664"/>
            <a:ext cx="617477" cy="369332"/>
          </a:xfrm>
          <a:prstGeom prst="rect">
            <a:avLst/>
          </a:prstGeom>
          <a:noFill/>
        </p:spPr>
        <p:txBody>
          <a:bodyPr wrap="none" rtlCol="0">
            <a:spAutoFit/>
          </a:bodyPr>
          <a:lstStyle/>
          <a:p>
            <a:r>
              <a:rPr lang="en-US" dirty="0">
                <a:solidFill>
                  <a:srgbClr val="FF0000"/>
                </a:solidFill>
              </a:rPr>
              <a:t>(1,1)</a:t>
            </a:r>
          </a:p>
        </p:txBody>
      </p:sp>
      <p:cxnSp>
        <p:nvCxnSpPr>
          <p:cNvPr id="11" name="Straight Arrow Connector 10">
            <a:extLst>
              <a:ext uri="{FF2B5EF4-FFF2-40B4-BE49-F238E27FC236}">
                <a16:creationId xmlns:a16="http://schemas.microsoft.com/office/drawing/2014/main" id="{3983803F-1AB6-BFFF-826A-F6902CC954B3}"/>
              </a:ext>
            </a:extLst>
          </p:cNvPr>
          <p:cNvCxnSpPr>
            <a:cxnSpLocks/>
          </p:cNvCxnSpPr>
          <p:nvPr/>
        </p:nvCxnSpPr>
        <p:spPr>
          <a:xfrm>
            <a:off x="2989653" y="2198148"/>
            <a:ext cx="0" cy="68096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09C70794-5CB0-AABB-37E1-E853A67AEED7}"/>
              </a:ext>
            </a:extLst>
          </p:cNvPr>
          <p:cNvCxnSpPr>
            <a:cxnSpLocks/>
          </p:cNvCxnSpPr>
          <p:nvPr/>
        </p:nvCxnSpPr>
        <p:spPr>
          <a:xfrm>
            <a:off x="2516942" y="2934530"/>
            <a:ext cx="393505" cy="16232"/>
          </a:xfrm>
          <a:prstGeom prst="straightConnector1">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13" name="Frame 12">
            <a:extLst>
              <a:ext uri="{FF2B5EF4-FFF2-40B4-BE49-F238E27FC236}">
                <a16:creationId xmlns:a16="http://schemas.microsoft.com/office/drawing/2014/main" id="{30B1AD41-A377-BEB8-AB44-E1C5ECDEEAE6}"/>
              </a:ext>
            </a:extLst>
          </p:cNvPr>
          <p:cNvSpPr/>
          <p:nvPr/>
        </p:nvSpPr>
        <p:spPr>
          <a:xfrm>
            <a:off x="2387915" y="2564487"/>
            <a:ext cx="1045063" cy="971134"/>
          </a:xfrm>
          <a:prstGeom prst="frame">
            <a:avLst>
              <a:gd name="adj1" fmla="val 536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6D87B9E9-41F9-EB4D-E38B-A6E56C1938B7}"/>
              </a:ext>
            </a:extLst>
          </p:cNvPr>
          <p:cNvSpPr/>
          <p:nvPr/>
        </p:nvSpPr>
        <p:spPr>
          <a:xfrm>
            <a:off x="2511448" y="2194957"/>
            <a:ext cx="1215425" cy="960707"/>
          </a:xfrm>
          <a:prstGeom prst="frame">
            <a:avLst>
              <a:gd name="adj1" fmla="val 5289"/>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696408BC-07E3-C143-EC47-76368E373FEF}"/>
                  </a:ext>
                </a:extLst>
              </p:cNvPr>
              <p:cNvSpPr txBox="1"/>
              <p:nvPr/>
            </p:nvSpPr>
            <p:spPr>
              <a:xfrm>
                <a:off x="471055" y="4710545"/>
                <a:ext cx="10116744" cy="1452962"/>
              </a:xfrm>
              <a:prstGeom prst="rect">
                <a:avLst/>
              </a:prstGeom>
              <a:noFill/>
            </p:spPr>
            <p:txBody>
              <a:bodyPr wrap="none" rtlCol="0">
                <a:spAutoFit/>
              </a:bodyPr>
              <a:lstStyle/>
              <a:p>
                <a14:m>
                  <m:oMath xmlns:m="http://schemas.openxmlformats.org/officeDocument/2006/math">
                    <m:sSub>
                      <m:sSubPr>
                        <m:ctrlPr>
                          <a:rPr lang="en-CA" sz="2800" i="1" smtClean="0">
                            <a:latin typeface="Cambria Math" panose="02040503050406030204" pitchFamily="18" charset="0"/>
                          </a:rPr>
                        </m:ctrlPr>
                      </m:sSubPr>
                      <m:e>
                        <m:r>
                          <a:rPr lang="en-CA" sz="2800" i="1">
                            <a:latin typeface="Cambria Math" panose="02040503050406030204" pitchFamily="18" charset="0"/>
                          </a:rPr>
                          <m:t>𝑏</m:t>
                        </m:r>
                      </m:e>
                      <m:sub>
                        <m:r>
                          <a:rPr lang="en-CA" sz="2800" i="1">
                            <a:latin typeface="Cambria Math" panose="02040503050406030204" pitchFamily="18" charset="0"/>
                          </a:rPr>
                          <m:t>𝑥</m:t>
                        </m:r>
                      </m:sub>
                    </m:sSub>
                  </m:oMath>
                </a14:m>
                <a:r>
                  <a:rPr lang="en-US" sz="2800" dirty="0"/>
                  <a:t>,</a:t>
                </a:r>
                <a:r>
                  <a:rPr lang="en-CA" sz="2800" dirty="0"/>
                  <a:t> </a:t>
                </a:r>
                <a14:m>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b="0" i="1" smtClean="0">
                            <a:latin typeface="Cambria Math" panose="02040503050406030204" pitchFamily="18" charset="0"/>
                          </a:rPr>
                          <m:t>𝑦</m:t>
                        </m:r>
                      </m:sub>
                    </m:sSub>
                  </m:oMath>
                </a14:m>
                <a:r>
                  <a:rPr lang="en-US" sz="2800" dirty="0"/>
                  <a:t>,</a:t>
                </a:r>
                <a:r>
                  <a:rPr lang="en-CA" sz="2800" dirty="0"/>
                  <a:t> </a:t>
                </a:r>
                <a14:m>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b="0" i="1" smtClean="0">
                            <a:latin typeface="Cambria Math" panose="02040503050406030204" pitchFamily="18" charset="0"/>
                          </a:rPr>
                          <m:t>h</m:t>
                        </m:r>
                      </m:sub>
                    </m:sSub>
                  </m:oMath>
                </a14:m>
                <a:r>
                  <a:rPr lang="en-US" sz="2800" dirty="0"/>
                  <a:t>,</a:t>
                </a:r>
                <a:r>
                  <a:rPr lang="en-CA" sz="2800" dirty="0"/>
                  <a:t> </a:t>
                </a:r>
                <a14:m>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b="0" i="1" smtClean="0">
                            <a:latin typeface="Cambria Math" panose="02040503050406030204" pitchFamily="18" charset="0"/>
                          </a:rPr>
                          <m:t>𝑤</m:t>
                        </m:r>
                      </m:sub>
                    </m:sSub>
                    <m:r>
                      <a:rPr lang="en-CA" sz="2800" b="0" i="1" smtClean="0">
                        <a:latin typeface="Cambria Math" panose="02040503050406030204" pitchFamily="18" charset="0"/>
                      </a:rPr>
                      <m:t> </m:t>
                    </m:r>
                  </m:oMath>
                </a14:m>
                <a:r>
                  <a:rPr lang="en-CA" sz="2800" b="0" dirty="0"/>
                  <a:t>are </a:t>
                </a:r>
                <a:r>
                  <a:rPr lang="en-CA" sz="2800" dirty="0"/>
                  <a:t>specified relative to the grid cell.</a:t>
                </a:r>
              </a:p>
              <a:p>
                <a:r>
                  <a:rPr lang="en-CA" sz="2800" dirty="0"/>
                  <a:t> </a:t>
                </a:r>
                <a14:m>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i="1">
                            <a:latin typeface="Cambria Math" panose="02040503050406030204" pitchFamily="18" charset="0"/>
                          </a:rPr>
                          <m:t>𝑥</m:t>
                        </m:r>
                      </m:sub>
                    </m:sSub>
                  </m:oMath>
                </a14:m>
                <a:r>
                  <a:rPr lang="en-US" sz="2800" dirty="0"/>
                  <a:t>,</a:t>
                </a:r>
                <a:r>
                  <a:rPr lang="en-CA" sz="2800" dirty="0"/>
                  <a:t> </a:t>
                </a:r>
                <a14:m>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i="1">
                            <a:latin typeface="Cambria Math" panose="02040503050406030204" pitchFamily="18" charset="0"/>
                          </a:rPr>
                          <m:t>𝑦</m:t>
                        </m:r>
                      </m:sub>
                    </m:sSub>
                  </m:oMath>
                </a14:m>
                <a:r>
                  <a:rPr lang="en-US" sz="2800" dirty="0"/>
                  <a:t>, should between 0 and 1.  but </a:t>
                </a:r>
                <a14:m>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i="1">
                            <a:latin typeface="Cambria Math" panose="02040503050406030204" pitchFamily="18" charset="0"/>
                          </a:rPr>
                          <m:t>h</m:t>
                        </m:r>
                      </m:sub>
                    </m:sSub>
                  </m:oMath>
                </a14:m>
                <a:r>
                  <a:rPr lang="en-US" sz="2800" dirty="0"/>
                  <a:t>,</a:t>
                </a:r>
                <a:r>
                  <a:rPr lang="en-CA" sz="2800" dirty="0"/>
                  <a:t> </a:t>
                </a:r>
                <a14:m>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i="1">
                            <a:latin typeface="Cambria Math" panose="02040503050406030204" pitchFamily="18" charset="0"/>
                          </a:rPr>
                          <m:t>𝑤</m:t>
                        </m:r>
                      </m:sub>
                    </m:sSub>
                    <m:r>
                      <a:rPr lang="en-CA" sz="2800" i="1">
                        <a:latin typeface="Cambria Math" panose="02040503050406030204" pitchFamily="18" charset="0"/>
                      </a:rPr>
                      <m:t> </m:t>
                    </m:r>
                  </m:oMath>
                </a14:m>
                <a:r>
                  <a:rPr lang="en-CA" sz="2800" b="0" dirty="0"/>
                  <a:t>could be greater than 1</a:t>
                </a:r>
              </a:p>
              <a:p>
                <a:endParaRPr lang="en-US" sz="2800" dirty="0"/>
              </a:p>
            </p:txBody>
          </p:sp>
        </mc:Choice>
        <mc:Fallback xmlns="">
          <p:sp>
            <p:nvSpPr>
              <p:cNvPr id="14" name="TextBox 13">
                <a:extLst>
                  <a:ext uri="{FF2B5EF4-FFF2-40B4-BE49-F238E27FC236}">
                    <a16:creationId xmlns:a16="http://schemas.microsoft.com/office/drawing/2014/main" id="{696408BC-07E3-C143-EC47-76368E373FEF}"/>
                  </a:ext>
                </a:extLst>
              </p:cNvPr>
              <p:cNvSpPr txBox="1">
                <a:spLocks noRot="1" noChangeAspect="1" noMove="1" noResize="1" noEditPoints="1" noAdjustHandles="1" noChangeArrowheads="1" noChangeShapeType="1" noTextEdit="1"/>
              </p:cNvSpPr>
              <p:nvPr/>
            </p:nvSpPr>
            <p:spPr>
              <a:xfrm>
                <a:off x="471055" y="4710545"/>
                <a:ext cx="10116744" cy="1452962"/>
              </a:xfrm>
              <a:prstGeom prst="rect">
                <a:avLst/>
              </a:prstGeom>
              <a:blipFill>
                <a:blip r:embed="rId6"/>
                <a:stretch>
                  <a:fillRect l="-251" t="-4348" r="-376"/>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0F8FCD5B-63A0-D497-24FD-C4C6169D489B}"/>
              </a:ext>
            </a:extLst>
          </p:cNvPr>
          <p:cNvSpPr txBox="1"/>
          <p:nvPr/>
        </p:nvSpPr>
        <p:spPr>
          <a:xfrm>
            <a:off x="171301" y="6394432"/>
            <a:ext cx="7568482" cy="369332"/>
          </a:xfrm>
          <a:prstGeom prst="rect">
            <a:avLst/>
          </a:prstGeom>
          <a:noFill/>
        </p:spPr>
        <p:txBody>
          <a:bodyPr wrap="none" rtlCol="0">
            <a:spAutoFit/>
          </a:bodyPr>
          <a:lstStyle/>
          <a:p>
            <a:r>
              <a:rPr lang="en-US" dirty="0"/>
              <a:t>Redmon et al., 2015 </a:t>
            </a:r>
            <a:r>
              <a:rPr lang="en-CA" dirty="0"/>
              <a:t>You Only Look Once: Unified, Real-Time Object Detection</a:t>
            </a:r>
          </a:p>
        </p:txBody>
      </p:sp>
    </p:spTree>
    <p:extLst>
      <p:ext uri="{BB962C8B-B14F-4D97-AF65-F5344CB8AC3E}">
        <p14:creationId xmlns:p14="http://schemas.microsoft.com/office/powerpoint/2010/main" val="205945582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C2FF12-A94E-AF0E-6C3A-8FFFE37A1D17}"/>
              </a:ext>
            </a:extLst>
          </p:cNvPr>
          <p:cNvSpPr>
            <a:spLocks noGrp="1"/>
          </p:cNvSpPr>
          <p:nvPr>
            <p:ph type="title"/>
          </p:nvPr>
        </p:nvSpPr>
        <p:spPr>
          <a:xfrm>
            <a:off x="838200" y="365126"/>
            <a:ext cx="10515600" cy="189057"/>
          </a:xfrm>
        </p:spPr>
        <p:txBody>
          <a:bodyPr>
            <a:normAutofit fontScale="90000"/>
          </a:bodyPr>
          <a:lstStyle/>
          <a:p>
            <a:r>
              <a:rPr lang="en-US" dirty="0"/>
              <a:t>Evaluating object localization accuracy</a:t>
            </a:r>
          </a:p>
        </p:txBody>
      </p:sp>
      <p:pic>
        <p:nvPicPr>
          <p:cNvPr id="4" name="Picture 6" descr="Car on the road Images, Stock Photos &amp; Vectors | Shutterstock">
            <a:extLst>
              <a:ext uri="{FF2B5EF4-FFF2-40B4-BE49-F238E27FC236}">
                <a16:creationId xmlns:a16="http://schemas.microsoft.com/office/drawing/2014/main" id="{EFC88C91-C6A9-06B8-AC07-28CB845237B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530" y="1080654"/>
            <a:ext cx="4660177" cy="3034144"/>
          </a:xfrm>
          <a:prstGeom prst="rect">
            <a:avLst/>
          </a:prstGeom>
          <a:noFill/>
          <a:extLst>
            <a:ext uri="{909E8E84-426E-40DD-AFC4-6F175D3DCCD1}">
              <a14:hiddenFill xmlns:a14="http://schemas.microsoft.com/office/drawing/2010/main">
                <a:solidFill>
                  <a:srgbClr val="FFFFFF"/>
                </a:solidFill>
              </a14:hiddenFill>
            </a:ext>
          </a:extLst>
        </p:spPr>
      </p:pic>
      <p:sp>
        <p:nvSpPr>
          <p:cNvPr id="5" name="Frame 4">
            <a:extLst>
              <a:ext uri="{FF2B5EF4-FFF2-40B4-BE49-F238E27FC236}">
                <a16:creationId xmlns:a16="http://schemas.microsoft.com/office/drawing/2014/main" id="{64EE6209-83CB-DEEC-9F2F-871EB6329824}"/>
              </a:ext>
            </a:extLst>
          </p:cNvPr>
          <p:cNvSpPr/>
          <p:nvPr/>
        </p:nvSpPr>
        <p:spPr>
          <a:xfrm>
            <a:off x="2892674" y="2429450"/>
            <a:ext cx="955962" cy="858982"/>
          </a:xfrm>
          <a:prstGeom prst="frame">
            <a:avLst>
              <a:gd name="adj1" fmla="val 604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 name="Frame 5">
            <a:extLst>
              <a:ext uri="{FF2B5EF4-FFF2-40B4-BE49-F238E27FC236}">
                <a16:creationId xmlns:a16="http://schemas.microsoft.com/office/drawing/2014/main" id="{A94314F8-F14A-70BD-6E45-2B6AA3F33234}"/>
              </a:ext>
            </a:extLst>
          </p:cNvPr>
          <p:cNvSpPr/>
          <p:nvPr/>
        </p:nvSpPr>
        <p:spPr>
          <a:xfrm>
            <a:off x="2646112" y="2181221"/>
            <a:ext cx="1052944" cy="976746"/>
          </a:xfrm>
          <a:prstGeom prst="frame">
            <a:avLst>
              <a:gd name="adj1" fmla="val 4987"/>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8" name="Straight Connector 7">
            <a:extLst>
              <a:ext uri="{FF2B5EF4-FFF2-40B4-BE49-F238E27FC236}">
                <a16:creationId xmlns:a16="http://schemas.microsoft.com/office/drawing/2014/main" id="{AEF03ADB-367A-EEE8-B58D-77559A57FB90}"/>
              </a:ext>
            </a:extLst>
          </p:cNvPr>
          <p:cNvCxnSpPr/>
          <p:nvPr/>
        </p:nvCxnSpPr>
        <p:spPr>
          <a:xfrm flipH="1">
            <a:off x="2646112" y="2085538"/>
            <a:ext cx="277092" cy="406686"/>
          </a:xfrm>
          <a:prstGeom prst="line">
            <a:avLst/>
          </a:prstGeom>
        </p:spPr>
        <p:style>
          <a:lnRef idx="1">
            <a:schemeClr val="accent1"/>
          </a:lnRef>
          <a:fillRef idx="0">
            <a:schemeClr val="accent1"/>
          </a:fillRef>
          <a:effectRef idx="0">
            <a:schemeClr val="accent1"/>
          </a:effectRef>
          <a:fontRef idx="minor">
            <a:schemeClr val="tx1"/>
          </a:fontRef>
        </p:style>
      </p:cxnSp>
      <p:pic>
        <p:nvPicPr>
          <p:cNvPr id="11" name="Picture 10" descr="A picture containing chart&#10;&#10;Description automatically generated">
            <a:extLst>
              <a:ext uri="{FF2B5EF4-FFF2-40B4-BE49-F238E27FC236}">
                <a16:creationId xmlns:a16="http://schemas.microsoft.com/office/drawing/2014/main" id="{CD800E13-D199-FED7-BF1E-EDAC2E14C0F8}"/>
              </a:ext>
            </a:extLst>
          </p:cNvPr>
          <p:cNvPicPr>
            <a:picLocks noChangeAspect="1"/>
          </p:cNvPicPr>
          <p:nvPr/>
        </p:nvPicPr>
        <p:blipFill>
          <a:blip r:embed="rId4"/>
          <a:stretch>
            <a:fillRect/>
          </a:stretch>
        </p:blipFill>
        <p:spPr>
          <a:xfrm>
            <a:off x="162858" y="3652592"/>
            <a:ext cx="6415593" cy="3125545"/>
          </a:xfrm>
          <a:prstGeom prst="rect">
            <a:avLst/>
          </a:prstGeom>
        </p:spPr>
      </p:pic>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E03A9DD4-C4A0-A444-FE31-F575A76BB213}"/>
                  </a:ext>
                </a:extLst>
              </p:cNvPr>
              <p:cNvSpPr>
                <a:spLocks noGrp="1"/>
              </p:cNvSpPr>
              <p:nvPr>
                <p:ph idx="1"/>
              </p:nvPr>
            </p:nvSpPr>
            <p:spPr>
              <a:xfrm>
                <a:off x="5708032" y="864026"/>
                <a:ext cx="6096002" cy="4351338"/>
              </a:xfrm>
            </p:spPr>
            <p:txBody>
              <a:bodyPr/>
              <a:lstStyle/>
              <a:p>
                <a:r>
                  <a:rPr lang="en-US" dirty="0"/>
                  <a:t>Intersection over Union (</a:t>
                </a:r>
                <a:r>
                  <a:rPr lang="en-US" dirty="0" err="1"/>
                  <a:t>IoU</a:t>
                </a:r>
                <a:r>
                  <a:rPr lang="en-US" dirty="0"/>
                  <a:t>)</a:t>
                </a:r>
              </a:p>
              <a:p>
                <a:r>
                  <a:rPr lang="en-US" dirty="0"/>
                  <a:t>Green is the algorithm identified.</a:t>
                </a:r>
              </a:p>
              <a:p>
                <a:r>
                  <a:rPr lang="en-US" dirty="0"/>
                  <a:t>Red is the ground truth</a:t>
                </a:r>
              </a:p>
              <a:p>
                <a14:m>
                  <m:oMath xmlns:m="http://schemas.openxmlformats.org/officeDocument/2006/math">
                    <m:r>
                      <a:rPr lang="en-CA" b="0" i="1" smtClean="0">
                        <a:latin typeface="Cambria Math" panose="02040503050406030204" pitchFamily="18" charset="0"/>
                      </a:rPr>
                      <m:t>𝐼𝑜𝑈</m:t>
                    </m:r>
                    <m:r>
                      <a:rPr lang="en-CA" b="0" i="1" smtClean="0">
                        <a:latin typeface="Cambria Math" panose="02040503050406030204" pitchFamily="18" charset="0"/>
                      </a:rPr>
                      <m:t>=</m:t>
                    </m:r>
                    <m:f>
                      <m:fPr>
                        <m:ctrlPr>
                          <a:rPr lang="en-US" i="1" smtClean="0">
                            <a:latin typeface="Cambria Math" panose="02040503050406030204" pitchFamily="18" charset="0"/>
                          </a:rPr>
                        </m:ctrlPr>
                      </m:fPr>
                      <m:num>
                        <m:r>
                          <a:rPr lang="en-CA" b="0" i="1" smtClean="0">
                            <a:latin typeface="Cambria Math" panose="02040503050406030204" pitchFamily="18" charset="0"/>
                          </a:rPr>
                          <m:t>𝑖𝑛𝑡𝑒𝑟𝑠𝑒𝑐𝑡𝑖𝑜𝑛</m:t>
                        </m:r>
                        <m:r>
                          <a:rPr lang="en-CA" b="0" i="1" smtClean="0">
                            <a:latin typeface="Cambria Math" panose="02040503050406030204" pitchFamily="18" charset="0"/>
                          </a:rPr>
                          <m:t>(</m:t>
                        </m:r>
                        <m:r>
                          <a:rPr lang="en-CA" b="0" i="1" smtClean="0">
                            <a:latin typeface="Cambria Math" panose="02040503050406030204" pitchFamily="18" charset="0"/>
                          </a:rPr>
                          <m:t>𝑅𝑒𝑑</m:t>
                        </m:r>
                        <m:r>
                          <a:rPr lang="en-CA" b="0" i="1" smtClean="0">
                            <a:latin typeface="Cambria Math" panose="02040503050406030204" pitchFamily="18" charset="0"/>
                          </a:rPr>
                          <m:t>, </m:t>
                        </m:r>
                        <m:r>
                          <a:rPr lang="en-CA" b="0" i="1" smtClean="0">
                            <a:latin typeface="Cambria Math" panose="02040503050406030204" pitchFamily="18" charset="0"/>
                          </a:rPr>
                          <m:t>𝐺𝑟𝑒𝑒𝑛</m:t>
                        </m:r>
                        <m:r>
                          <a:rPr lang="en-CA" b="0" i="1" smtClean="0">
                            <a:latin typeface="Cambria Math" panose="02040503050406030204" pitchFamily="18" charset="0"/>
                          </a:rPr>
                          <m:t>)</m:t>
                        </m:r>
                      </m:num>
                      <m:den>
                        <m:r>
                          <a:rPr lang="en-CA" b="0" i="1" smtClean="0">
                            <a:latin typeface="Cambria Math" panose="02040503050406030204" pitchFamily="18" charset="0"/>
                          </a:rPr>
                          <m:t>𝑈𝑛𝑖𝑜𝑛</m:t>
                        </m:r>
                        <m:r>
                          <a:rPr lang="en-CA" b="0" i="1" smtClean="0">
                            <a:latin typeface="Cambria Math" panose="02040503050406030204" pitchFamily="18" charset="0"/>
                          </a:rPr>
                          <m:t>(</m:t>
                        </m:r>
                        <m:r>
                          <a:rPr lang="en-CA" b="0" i="1" smtClean="0">
                            <a:latin typeface="Cambria Math" panose="02040503050406030204" pitchFamily="18" charset="0"/>
                          </a:rPr>
                          <m:t>𝑅𝑒𝑑</m:t>
                        </m:r>
                        <m:r>
                          <a:rPr lang="en-CA" b="0" i="1" smtClean="0">
                            <a:latin typeface="Cambria Math" panose="02040503050406030204" pitchFamily="18" charset="0"/>
                          </a:rPr>
                          <m:t>, </m:t>
                        </m:r>
                        <m:r>
                          <a:rPr lang="en-CA" b="0" i="1" smtClean="0">
                            <a:latin typeface="Cambria Math" panose="02040503050406030204" pitchFamily="18" charset="0"/>
                          </a:rPr>
                          <m:t>𝐺𝑟𝑒𝑒𝑛</m:t>
                        </m:r>
                        <m:r>
                          <a:rPr lang="en-CA" b="0" i="1" smtClean="0">
                            <a:latin typeface="Cambria Math" panose="02040503050406030204" pitchFamily="18" charset="0"/>
                          </a:rPr>
                          <m:t>)</m:t>
                        </m:r>
                      </m:den>
                    </m:f>
                  </m:oMath>
                </a14:m>
                <a:r>
                  <a:rPr lang="en-US" dirty="0"/>
                  <a:t> </a:t>
                </a:r>
              </a:p>
              <a:p>
                <a:r>
                  <a:rPr lang="en-US" dirty="0"/>
                  <a:t>Correct when </a:t>
                </a:r>
                <a14:m>
                  <m:oMath xmlns:m="http://schemas.openxmlformats.org/officeDocument/2006/math">
                    <m:r>
                      <a:rPr lang="en-CA" b="0" i="1" smtClean="0">
                        <a:latin typeface="Cambria Math" panose="02040503050406030204" pitchFamily="18" charset="0"/>
                      </a:rPr>
                      <m:t>𝐼𝑜𝑈</m:t>
                    </m:r>
                    <m:r>
                      <a:rPr lang="en-CA" b="0" i="1" smtClean="0">
                        <a:latin typeface="Cambria Math" panose="02040503050406030204" pitchFamily="18" charset="0"/>
                      </a:rPr>
                      <m:t>≥0.5</m:t>
                    </m:r>
                  </m:oMath>
                </a14:m>
                <a:endParaRPr lang="en-CA" b="0" dirty="0"/>
              </a:p>
              <a:p>
                <a:r>
                  <a:rPr lang="en-US" dirty="0" err="1"/>
                  <a:t>IoU</a:t>
                </a:r>
                <a:r>
                  <a:rPr lang="en-US" dirty="0"/>
                  <a:t> is used the measure the similarity  between two bounding boxes.</a:t>
                </a:r>
              </a:p>
            </p:txBody>
          </p:sp>
        </mc:Choice>
        <mc:Fallback>
          <p:sp>
            <p:nvSpPr>
              <p:cNvPr id="3" name="Content Placeholder 2">
                <a:extLst>
                  <a:ext uri="{FF2B5EF4-FFF2-40B4-BE49-F238E27FC236}">
                    <a16:creationId xmlns:a16="http://schemas.microsoft.com/office/drawing/2014/main" id="{E03A9DD4-C4A0-A444-FE31-F575A76BB213}"/>
                  </a:ext>
                </a:extLst>
              </p:cNvPr>
              <p:cNvSpPr>
                <a:spLocks noGrp="1" noRot="1" noChangeAspect="1" noMove="1" noResize="1" noEditPoints="1" noAdjustHandles="1" noChangeArrowheads="1" noChangeShapeType="1" noTextEdit="1"/>
              </p:cNvSpPr>
              <p:nvPr>
                <p:ph idx="1"/>
              </p:nvPr>
            </p:nvSpPr>
            <p:spPr>
              <a:xfrm>
                <a:off x="5708032" y="864026"/>
                <a:ext cx="6096002" cy="4351338"/>
              </a:xfrm>
              <a:blipFill>
                <a:blip r:embed="rId5"/>
                <a:stretch>
                  <a:fillRect l="-1663" t="-2332" r="-832"/>
                </a:stretch>
              </a:blipFill>
            </p:spPr>
            <p:txBody>
              <a:bodyPr/>
              <a:lstStyle/>
              <a:p>
                <a:r>
                  <a:rPr lang="en-US">
                    <a:noFill/>
                  </a:rPr>
                  <a:t> </a:t>
                </a:r>
              </a:p>
            </p:txBody>
          </p:sp>
        </mc:Fallback>
      </mc:AlternateContent>
      <p:pic>
        <p:nvPicPr>
          <p:cNvPr id="13" name="Picture 12" descr="Text&#10;&#10;Description automatically generated">
            <a:extLst>
              <a:ext uri="{FF2B5EF4-FFF2-40B4-BE49-F238E27FC236}">
                <a16:creationId xmlns:a16="http://schemas.microsoft.com/office/drawing/2014/main" id="{8EF09B22-D1B7-BC86-35CB-213E767B8C13}"/>
              </a:ext>
            </a:extLst>
          </p:cNvPr>
          <p:cNvPicPr>
            <a:picLocks noChangeAspect="1"/>
          </p:cNvPicPr>
          <p:nvPr/>
        </p:nvPicPr>
        <p:blipFill>
          <a:blip r:embed="rId6"/>
          <a:stretch>
            <a:fillRect/>
          </a:stretch>
        </p:blipFill>
        <p:spPr>
          <a:xfrm>
            <a:off x="6776693" y="4489156"/>
            <a:ext cx="4460057" cy="876479"/>
          </a:xfrm>
          <a:prstGeom prst="rect">
            <a:avLst/>
          </a:prstGeom>
        </p:spPr>
      </p:pic>
      <p:pic>
        <p:nvPicPr>
          <p:cNvPr id="15" name="Picture 14" descr="Text&#10;&#10;Description automatically generated">
            <a:extLst>
              <a:ext uri="{FF2B5EF4-FFF2-40B4-BE49-F238E27FC236}">
                <a16:creationId xmlns:a16="http://schemas.microsoft.com/office/drawing/2014/main" id="{10EA34EE-DA8B-DC83-DB9A-304F454BFD27}"/>
              </a:ext>
            </a:extLst>
          </p:cNvPr>
          <p:cNvPicPr>
            <a:picLocks noChangeAspect="1"/>
          </p:cNvPicPr>
          <p:nvPr/>
        </p:nvPicPr>
        <p:blipFill>
          <a:blip r:embed="rId7"/>
          <a:stretch>
            <a:fillRect/>
          </a:stretch>
        </p:blipFill>
        <p:spPr>
          <a:xfrm>
            <a:off x="6871659" y="5365635"/>
            <a:ext cx="4601459" cy="790727"/>
          </a:xfrm>
          <a:prstGeom prst="rect">
            <a:avLst/>
          </a:prstGeom>
        </p:spPr>
      </p:pic>
      <p:pic>
        <p:nvPicPr>
          <p:cNvPr id="17" name="Picture 16" descr="A picture containing text&#10;&#10;Description automatically generated">
            <a:extLst>
              <a:ext uri="{FF2B5EF4-FFF2-40B4-BE49-F238E27FC236}">
                <a16:creationId xmlns:a16="http://schemas.microsoft.com/office/drawing/2014/main" id="{C5A45917-0224-9CAE-3E7A-3CA42AFFBF45}"/>
              </a:ext>
            </a:extLst>
          </p:cNvPr>
          <p:cNvPicPr>
            <a:picLocks noChangeAspect="1"/>
          </p:cNvPicPr>
          <p:nvPr/>
        </p:nvPicPr>
        <p:blipFill>
          <a:blip r:embed="rId8"/>
          <a:stretch>
            <a:fillRect/>
          </a:stretch>
        </p:blipFill>
        <p:spPr>
          <a:xfrm>
            <a:off x="6871659" y="6054529"/>
            <a:ext cx="3035912" cy="480366"/>
          </a:xfrm>
          <a:prstGeom prst="rect">
            <a:avLst/>
          </a:prstGeom>
        </p:spPr>
      </p:pic>
      <p:pic>
        <p:nvPicPr>
          <p:cNvPr id="19" name="Picture 18">
            <a:extLst>
              <a:ext uri="{FF2B5EF4-FFF2-40B4-BE49-F238E27FC236}">
                <a16:creationId xmlns:a16="http://schemas.microsoft.com/office/drawing/2014/main" id="{1A0D61DF-3A51-9371-DF8F-0B2F33F35F42}"/>
              </a:ext>
            </a:extLst>
          </p:cNvPr>
          <p:cNvPicPr>
            <a:picLocks noChangeAspect="1"/>
          </p:cNvPicPr>
          <p:nvPr/>
        </p:nvPicPr>
        <p:blipFill>
          <a:blip r:embed="rId9"/>
          <a:stretch>
            <a:fillRect/>
          </a:stretch>
        </p:blipFill>
        <p:spPr>
          <a:xfrm>
            <a:off x="6826447" y="6476564"/>
            <a:ext cx="3986097" cy="350426"/>
          </a:xfrm>
          <a:prstGeom prst="rect">
            <a:avLst/>
          </a:prstGeom>
        </p:spPr>
      </p:pic>
    </p:spTree>
    <p:extLst>
      <p:ext uri="{BB962C8B-B14F-4D97-AF65-F5344CB8AC3E}">
        <p14:creationId xmlns:p14="http://schemas.microsoft.com/office/powerpoint/2010/main" val="42208401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F9855D-FA60-E8CE-DC6D-0E010890DD61}"/>
              </a:ext>
            </a:extLst>
          </p:cNvPr>
          <p:cNvSpPr>
            <a:spLocks noGrp="1"/>
          </p:cNvSpPr>
          <p:nvPr>
            <p:ph type="title"/>
          </p:nvPr>
        </p:nvSpPr>
        <p:spPr>
          <a:xfrm>
            <a:off x="838200" y="365125"/>
            <a:ext cx="10515600" cy="426727"/>
          </a:xfrm>
        </p:spPr>
        <p:txBody>
          <a:bodyPr>
            <a:normAutofit fontScale="90000"/>
          </a:bodyPr>
          <a:lstStyle/>
          <a:p>
            <a:r>
              <a:rPr lang="en-US" dirty="0"/>
              <a:t>Non Max Suppression (NMS)</a:t>
            </a:r>
          </a:p>
        </p:txBody>
      </p:sp>
      <p:pic>
        <p:nvPicPr>
          <p:cNvPr id="5" name="Content Placeholder 4" descr="A person walking a dog&#10;&#10;Description automatically generated with low confidence">
            <a:extLst>
              <a:ext uri="{FF2B5EF4-FFF2-40B4-BE49-F238E27FC236}">
                <a16:creationId xmlns:a16="http://schemas.microsoft.com/office/drawing/2014/main" id="{28C7222B-E8BB-CAF7-C07D-DE0647C5A21A}"/>
              </a:ext>
            </a:extLst>
          </p:cNvPr>
          <p:cNvPicPr>
            <a:picLocks noGrp="1" noChangeAspect="1"/>
          </p:cNvPicPr>
          <p:nvPr>
            <p:ph idx="1"/>
          </p:nvPr>
        </p:nvPicPr>
        <p:blipFill>
          <a:blip r:embed="rId3"/>
          <a:stretch>
            <a:fillRect/>
          </a:stretch>
        </p:blipFill>
        <p:spPr>
          <a:xfrm>
            <a:off x="535717" y="1005493"/>
            <a:ext cx="4597218" cy="4351338"/>
          </a:xfrm>
        </p:spPr>
      </p:pic>
      <p:sp>
        <p:nvSpPr>
          <p:cNvPr id="7" name="Content Placeholder 2">
            <a:extLst>
              <a:ext uri="{FF2B5EF4-FFF2-40B4-BE49-F238E27FC236}">
                <a16:creationId xmlns:a16="http://schemas.microsoft.com/office/drawing/2014/main" id="{A7186737-9A71-97D4-08F3-37F6687A373E}"/>
              </a:ext>
            </a:extLst>
          </p:cNvPr>
          <p:cNvSpPr txBox="1">
            <a:spLocks/>
          </p:cNvSpPr>
          <p:nvPr/>
        </p:nvSpPr>
        <p:spPr>
          <a:xfrm>
            <a:off x="5311038" y="1121025"/>
            <a:ext cx="6217943" cy="5098472"/>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buFont typeface="+mj-lt"/>
              <a:buAutoNum type="arabicPeriod"/>
            </a:pPr>
            <a:r>
              <a:rPr lang="en-CA">
                <a:solidFill>
                  <a:srgbClr val="292929"/>
                </a:solidFill>
                <a:latin typeface="charter" panose="02040503050506020203" pitchFamily="18" charset="0"/>
              </a:rPr>
              <a:t>Define a value for Confidence_Threshold, and IOU_Threshold.</a:t>
            </a:r>
          </a:p>
          <a:p>
            <a:pPr>
              <a:buFont typeface="+mj-lt"/>
              <a:buAutoNum type="arabicPeriod"/>
            </a:pPr>
            <a:r>
              <a:rPr lang="en-CA">
                <a:solidFill>
                  <a:srgbClr val="292929"/>
                </a:solidFill>
                <a:latin typeface="charter" panose="02040503050506020203" pitchFamily="18" charset="0"/>
              </a:rPr>
              <a:t>Sort the bounding boxes in a descending order of confidence.</a:t>
            </a:r>
          </a:p>
          <a:p>
            <a:pPr>
              <a:buFont typeface="+mj-lt"/>
              <a:buAutoNum type="arabicPeriod"/>
            </a:pPr>
            <a:r>
              <a:rPr lang="en-CA">
                <a:solidFill>
                  <a:srgbClr val="292929"/>
                </a:solidFill>
                <a:latin typeface="charter" panose="02040503050506020203" pitchFamily="18" charset="0"/>
              </a:rPr>
              <a:t>Remove boxes that have a confidence &lt; Confidence_Threshold</a:t>
            </a:r>
          </a:p>
          <a:p>
            <a:pPr>
              <a:buFont typeface="+mj-lt"/>
              <a:buAutoNum type="arabicPeriod"/>
            </a:pPr>
            <a:r>
              <a:rPr lang="en-CA">
                <a:solidFill>
                  <a:srgbClr val="292929"/>
                </a:solidFill>
                <a:latin typeface="charter" panose="02040503050506020203" pitchFamily="18" charset="0"/>
              </a:rPr>
              <a:t>Loop over all the remaining boxes, starting first with the box that has highest confidence. Box_S</a:t>
            </a:r>
          </a:p>
          <a:p>
            <a:pPr>
              <a:buFont typeface="+mj-lt"/>
              <a:buAutoNum type="arabicPeriod"/>
            </a:pPr>
            <a:r>
              <a:rPr lang="en-CA">
                <a:solidFill>
                  <a:srgbClr val="292929"/>
                </a:solidFill>
                <a:latin typeface="charter" panose="02040503050506020203" pitchFamily="18" charset="0"/>
              </a:rPr>
              <a:t>Calculate the IOU of the Box_S, with every remaining box</a:t>
            </a:r>
          </a:p>
          <a:p>
            <a:pPr>
              <a:buFont typeface="+mj-lt"/>
              <a:buAutoNum type="arabicPeriod"/>
            </a:pPr>
            <a:r>
              <a:rPr lang="en-CA">
                <a:solidFill>
                  <a:srgbClr val="292929"/>
                </a:solidFill>
                <a:latin typeface="charter" panose="02040503050506020203" pitchFamily="18" charset="0"/>
              </a:rPr>
              <a:t>If the IOU of the 2 boxes &gt; IOU_Threshold, remove the box with a lower confidence from our list of boxes.</a:t>
            </a:r>
          </a:p>
          <a:p>
            <a:pPr>
              <a:buFont typeface="+mj-lt"/>
              <a:buAutoNum type="arabicPeriod"/>
            </a:pPr>
            <a:r>
              <a:rPr lang="en-CA">
                <a:solidFill>
                  <a:srgbClr val="292929"/>
                </a:solidFill>
                <a:latin typeface="charter" panose="02040503050506020203" pitchFamily="18" charset="0"/>
              </a:rPr>
              <a:t>Repeat this operation until we have gone through all the boxes in the list.</a:t>
            </a:r>
          </a:p>
          <a:p>
            <a:endParaRPr lang="en-US" dirty="0"/>
          </a:p>
        </p:txBody>
      </p:sp>
    </p:spTree>
    <p:extLst>
      <p:ext uri="{BB962C8B-B14F-4D97-AF65-F5344CB8AC3E}">
        <p14:creationId xmlns:p14="http://schemas.microsoft.com/office/powerpoint/2010/main" val="39470231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collage of a person and a dog&#10;&#10;Description automatically generated with low confidence">
            <a:extLst>
              <a:ext uri="{FF2B5EF4-FFF2-40B4-BE49-F238E27FC236}">
                <a16:creationId xmlns:a16="http://schemas.microsoft.com/office/drawing/2014/main" id="{96893674-81E9-B6E4-A30A-A23594D43B4E}"/>
              </a:ext>
            </a:extLst>
          </p:cNvPr>
          <p:cNvPicPr>
            <a:picLocks noGrp="1" noChangeAspect="1"/>
          </p:cNvPicPr>
          <p:nvPr>
            <p:ph idx="1"/>
          </p:nvPr>
        </p:nvPicPr>
        <p:blipFill>
          <a:blip r:embed="rId2"/>
          <a:stretch>
            <a:fillRect/>
          </a:stretch>
        </p:blipFill>
        <p:spPr>
          <a:xfrm>
            <a:off x="993600" y="1140642"/>
            <a:ext cx="10728150" cy="4722829"/>
          </a:xfrm>
          <a:prstGeom prst="rect">
            <a:avLst/>
          </a:prstGeom>
        </p:spPr>
      </p:pic>
      <p:sp>
        <p:nvSpPr>
          <p:cNvPr id="5" name="TextBox 4">
            <a:extLst>
              <a:ext uri="{FF2B5EF4-FFF2-40B4-BE49-F238E27FC236}">
                <a16:creationId xmlns:a16="http://schemas.microsoft.com/office/drawing/2014/main" id="{47721139-30A5-4711-18B8-0CA9EDF4D1DF}"/>
              </a:ext>
            </a:extLst>
          </p:cNvPr>
          <p:cNvSpPr txBox="1"/>
          <p:nvPr/>
        </p:nvSpPr>
        <p:spPr>
          <a:xfrm>
            <a:off x="1668544" y="1140643"/>
            <a:ext cx="45719" cy="369332"/>
          </a:xfrm>
          <a:prstGeom prst="rect">
            <a:avLst/>
          </a:prstGeom>
          <a:noFill/>
        </p:spPr>
        <p:txBody>
          <a:bodyPr wrap="square" rtlCol="0">
            <a:spAutoFit/>
          </a:bodyPr>
          <a:lstStyle/>
          <a:p>
            <a:endParaRPr lang="en-US" dirty="0"/>
          </a:p>
        </p:txBody>
      </p:sp>
      <p:sp>
        <p:nvSpPr>
          <p:cNvPr id="6" name="Title 1">
            <a:extLst>
              <a:ext uri="{FF2B5EF4-FFF2-40B4-BE49-F238E27FC236}">
                <a16:creationId xmlns:a16="http://schemas.microsoft.com/office/drawing/2014/main" id="{4C2D2137-96C2-2404-4641-E4E9461B934A}"/>
              </a:ext>
            </a:extLst>
          </p:cNvPr>
          <p:cNvSpPr>
            <a:spLocks noGrp="1"/>
          </p:cNvSpPr>
          <p:nvPr>
            <p:ph type="title"/>
          </p:nvPr>
        </p:nvSpPr>
        <p:spPr>
          <a:xfrm>
            <a:off x="838200" y="365125"/>
            <a:ext cx="10515600" cy="426727"/>
          </a:xfrm>
        </p:spPr>
        <p:txBody>
          <a:bodyPr>
            <a:normAutofit fontScale="90000"/>
          </a:bodyPr>
          <a:lstStyle/>
          <a:p>
            <a:r>
              <a:rPr lang="en-US" dirty="0"/>
              <a:t>Non Max Suppression (NMS)</a:t>
            </a:r>
          </a:p>
        </p:txBody>
      </p:sp>
    </p:spTree>
    <p:extLst>
      <p:ext uri="{BB962C8B-B14F-4D97-AF65-F5344CB8AC3E}">
        <p14:creationId xmlns:p14="http://schemas.microsoft.com/office/powerpoint/2010/main" val="18272915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99C59-0DAF-832F-522B-CA57B97BDF64}"/>
              </a:ext>
            </a:extLst>
          </p:cNvPr>
          <p:cNvSpPr>
            <a:spLocks noGrp="1"/>
          </p:cNvSpPr>
          <p:nvPr>
            <p:ph type="title"/>
          </p:nvPr>
        </p:nvSpPr>
        <p:spPr>
          <a:xfrm>
            <a:off x="838200" y="365125"/>
            <a:ext cx="10515600" cy="951057"/>
          </a:xfrm>
        </p:spPr>
        <p:txBody>
          <a:bodyPr/>
          <a:lstStyle/>
          <a:p>
            <a:r>
              <a:rPr lang="en-US" dirty="0"/>
              <a:t>Non Max Suppression (NMS)</a:t>
            </a:r>
          </a:p>
        </p:txBody>
      </p:sp>
      <p:pic>
        <p:nvPicPr>
          <p:cNvPr id="1026" name="Picture 2" descr="Electric Car Companies: Here's Who Makes All the EVs">
            <a:extLst>
              <a:ext uri="{FF2B5EF4-FFF2-40B4-BE49-F238E27FC236}">
                <a16:creationId xmlns:a16="http://schemas.microsoft.com/office/drawing/2014/main" id="{68186B62-44B7-D32B-4D15-85EBC295EF74}"/>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464127" y="1432975"/>
            <a:ext cx="6324600" cy="3541776"/>
          </a:xfrm>
          <a:prstGeom prst="rect">
            <a:avLst/>
          </a:prstGeom>
          <a:noFill/>
          <a:extLst>
            <a:ext uri="{909E8E84-426E-40DD-AFC4-6F175D3DCCD1}">
              <a14:hiddenFill xmlns:a14="http://schemas.microsoft.com/office/drawing/2010/main">
                <a:solidFill>
                  <a:srgbClr val="FFFFFF"/>
                </a:solidFill>
              </a14:hiddenFill>
            </a:ext>
          </a:extLst>
        </p:spPr>
      </p:pic>
      <p:sp>
        <p:nvSpPr>
          <p:cNvPr id="4" name="Frame 3">
            <a:extLst>
              <a:ext uri="{FF2B5EF4-FFF2-40B4-BE49-F238E27FC236}">
                <a16:creationId xmlns:a16="http://schemas.microsoft.com/office/drawing/2014/main" id="{E7CAB3B2-C74C-3331-1EB2-017A63A2F276}"/>
              </a:ext>
            </a:extLst>
          </p:cNvPr>
          <p:cNvSpPr/>
          <p:nvPr/>
        </p:nvSpPr>
        <p:spPr>
          <a:xfrm>
            <a:off x="1136073" y="1898073"/>
            <a:ext cx="2745521" cy="2161309"/>
          </a:xfrm>
          <a:prstGeom prst="frame">
            <a:avLst>
              <a:gd name="adj1" fmla="val 2576"/>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Frame 4">
            <a:extLst>
              <a:ext uri="{FF2B5EF4-FFF2-40B4-BE49-F238E27FC236}">
                <a16:creationId xmlns:a16="http://schemas.microsoft.com/office/drawing/2014/main" id="{CE69BE54-2B85-BC95-8BF7-BCD6D696C22D}"/>
              </a:ext>
            </a:extLst>
          </p:cNvPr>
          <p:cNvSpPr/>
          <p:nvPr/>
        </p:nvSpPr>
        <p:spPr>
          <a:xfrm>
            <a:off x="4987636" y="3075709"/>
            <a:ext cx="1482437" cy="983673"/>
          </a:xfrm>
          <a:prstGeom prst="frame">
            <a:avLst>
              <a:gd name="adj1" fmla="val 5458"/>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B15E48AB-8289-F951-A98B-6EC07FF457DB}"/>
              </a:ext>
            </a:extLst>
          </p:cNvPr>
          <p:cNvSpPr/>
          <p:nvPr/>
        </p:nvSpPr>
        <p:spPr>
          <a:xfrm>
            <a:off x="4807528" y="3211317"/>
            <a:ext cx="1122217" cy="712456"/>
          </a:xfrm>
          <a:prstGeom prst="frame">
            <a:avLst>
              <a:gd name="adj1" fmla="val 6250"/>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9" name="Frame 8">
            <a:extLst>
              <a:ext uri="{FF2B5EF4-FFF2-40B4-BE49-F238E27FC236}">
                <a16:creationId xmlns:a16="http://schemas.microsoft.com/office/drawing/2014/main" id="{36591A38-76CD-234E-F8EA-F75BBFE7A8C7}"/>
              </a:ext>
            </a:extLst>
          </p:cNvPr>
          <p:cNvSpPr/>
          <p:nvPr/>
        </p:nvSpPr>
        <p:spPr>
          <a:xfrm>
            <a:off x="1482436" y="2266270"/>
            <a:ext cx="3186546" cy="1793111"/>
          </a:xfrm>
          <a:prstGeom prst="frame">
            <a:avLst>
              <a:gd name="adj1" fmla="val 2387"/>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Frame 7">
            <a:extLst>
              <a:ext uri="{FF2B5EF4-FFF2-40B4-BE49-F238E27FC236}">
                <a16:creationId xmlns:a16="http://schemas.microsoft.com/office/drawing/2014/main" id="{673047CA-2E5D-3A74-8B32-5398D37806BD}"/>
              </a:ext>
            </a:extLst>
          </p:cNvPr>
          <p:cNvSpPr/>
          <p:nvPr/>
        </p:nvSpPr>
        <p:spPr>
          <a:xfrm>
            <a:off x="720436" y="2050473"/>
            <a:ext cx="4087092" cy="2244436"/>
          </a:xfrm>
          <a:prstGeom prst="frame">
            <a:avLst>
              <a:gd name="adj1" fmla="val 447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Frame 10">
            <a:extLst>
              <a:ext uri="{FF2B5EF4-FFF2-40B4-BE49-F238E27FC236}">
                <a16:creationId xmlns:a16="http://schemas.microsoft.com/office/drawing/2014/main" id="{06D93D3E-BB33-5A48-CC92-2986A6366A6C}"/>
              </a:ext>
            </a:extLst>
          </p:cNvPr>
          <p:cNvSpPr/>
          <p:nvPr/>
        </p:nvSpPr>
        <p:spPr>
          <a:xfrm>
            <a:off x="5063837" y="2673927"/>
            <a:ext cx="1482437" cy="1620982"/>
          </a:xfrm>
          <a:prstGeom prst="frame">
            <a:avLst>
              <a:gd name="adj1" fmla="val 4475"/>
            </a:avLst>
          </a:prstGeom>
          <a:solidFill>
            <a:srgbClr val="F900FF"/>
          </a:solidFill>
          <a:ln>
            <a:solidFill>
              <a:srgbClr val="F900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highlight>
                <a:srgbClr val="FF00FF"/>
              </a:highlight>
            </a:endParaRPr>
          </a:p>
        </p:txBody>
      </p:sp>
      <p:sp>
        <p:nvSpPr>
          <p:cNvPr id="10" name="TextBox 9">
            <a:extLst>
              <a:ext uri="{FF2B5EF4-FFF2-40B4-BE49-F238E27FC236}">
                <a16:creationId xmlns:a16="http://schemas.microsoft.com/office/drawing/2014/main" id="{35F11BB5-947E-F7D6-8942-AC2C8E434999}"/>
              </a:ext>
            </a:extLst>
          </p:cNvPr>
          <p:cNvSpPr txBox="1"/>
          <p:nvPr/>
        </p:nvSpPr>
        <p:spPr>
          <a:xfrm>
            <a:off x="7564582" y="1316182"/>
            <a:ext cx="2863284" cy="2677656"/>
          </a:xfrm>
          <a:prstGeom prst="rect">
            <a:avLst/>
          </a:prstGeom>
          <a:noFill/>
        </p:spPr>
        <p:txBody>
          <a:bodyPr wrap="none" rtlCol="0">
            <a:spAutoFit/>
          </a:bodyPr>
          <a:lstStyle/>
          <a:p>
            <a:r>
              <a:rPr lang="en-US" sz="2800" dirty="0">
                <a:solidFill>
                  <a:srgbClr val="FFFF00"/>
                </a:solidFill>
                <a:highlight>
                  <a:srgbClr val="000000"/>
                </a:highlight>
              </a:rPr>
              <a:t>0.98, x1, x2, x3, x4</a:t>
            </a:r>
          </a:p>
          <a:p>
            <a:r>
              <a:rPr lang="en-US" sz="2800" dirty="0">
                <a:solidFill>
                  <a:srgbClr val="FF0000"/>
                </a:solidFill>
                <a:highlight>
                  <a:srgbClr val="000000"/>
                </a:highlight>
              </a:rPr>
              <a:t>0.43, x1, x2, x3, x4</a:t>
            </a:r>
          </a:p>
          <a:p>
            <a:r>
              <a:rPr lang="en-US" sz="2800" dirty="0">
                <a:solidFill>
                  <a:srgbClr val="00B050"/>
                </a:solidFill>
                <a:highlight>
                  <a:srgbClr val="000000"/>
                </a:highlight>
              </a:rPr>
              <a:t>0.72, x1, x2, x3, x4</a:t>
            </a:r>
          </a:p>
          <a:p>
            <a:r>
              <a:rPr lang="en-US" sz="2800" dirty="0">
                <a:solidFill>
                  <a:srgbClr val="00B0F0"/>
                </a:solidFill>
                <a:highlight>
                  <a:srgbClr val="000000"/>
                </a:highlight>
              </a:rPr>
              <a:t>0.68, x1, x2, x3, x4</a:t>
            </a:r>
          </a:p>
          <a:p>
            <a:r>
              <a:rPr lang="en-US" sz="2800" dirty="0">
                <a:solidFill>
                  <a:srgbClr val="FFC000"/>
                </a:solidFill>
                <a:highlight>
                  <a:srgbClr val="000000"/>
                </a:highlight>
              </a:rPr>
              <a:t>0.96, x1, x2, x3, x4</a:t>
            </a:r>
          </a:p>
          <a:p>
            <a:r>
              <a:rPr lang="en-US" sz="2800" dirty="0">
                <a:solidFill>
                  <a:srgbClr val="F900FF"/>
                </a:solidFill>
                <a:highlight>
                  <a:srgbClr val="000000"/>
                </a:highlight>
              </a:rPr>
              <a:t>0.89, x1, x2, x3, x4</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73CAB5E0-C57B-BACD-96C7-2DDAB6F261BE}"/>
                  </a:ext>
                </a:extLst>
              </p:cNvPr>
              <p:cNvSpPr txBox="1"/>
              <p:nvPr/>
            </p:nvSpPr>
            <p:spPr>
              <a:xfrm>
                <a:off x="464127" y="5147155"/>
                <a:ext cx="9706247" cy="1938992"/>
              </a:xfrm>
              <a:prstGeom prst="rect">
                <a:avLst/>
              </a:prstGeom>
              <a:noFill/>
            </p:spPr>
            <p:txBody>
              <a:bodyPr wrap="none" rtlCol="0">
                <a:spAutoFit/>
              </a:bodyPr>
              <a:lstStyle/>
              <a:p>
                <a:r>
                  <a:rPr lang="en-US" sz="2400" dirty="0"/>
                  <a:t>Discard all boxes with </a:t>
                </a:r>
                <a14:m>
                  <m:oMath xmlns:m="http://schemas.openxmlformats.org/officeDocument/2006/math">
                    <m:sSub>
                      <m:sSubPr>
                        <m:ctrlPr>
                          <a:rPr lang="en-US" sz="2400" i="1" smtClean="0">
                            <a:latin typeface="Cambria Math" panose="02040503050406030204" pitchFamily="18" charset="0"/>
                          </a:rPr>
                        </m:ctrlPr>
                      </m:sSubPr>
                      <m:e>
                        <m:r>
                          <a:rPr lang="en-CA" sz="2400" b="0" i="1" smtClean="0">
                            <a:latin typeface="Cambria Math" panose="02040503050406030204" pitchFamily="18" charset="0"/>
                          </a:rPr>
                          <m:t>𝑝</m:t>
                        </m:r>
                      </m:e>
                      <m:sub>
                        <m:r>
                          <a:rPr lang="en-CA" sz="2400" b="0" i="1" smtClean="0">
                            <a:latin typeface="Cambria Math" panose="02040503050406030204" pitchFamily="18" charset="0"/>
                          </a:rPr>
                          <m:t>𝑐</m:t>
                        </m:r>
                      </m:sub>
                    </m:sSub>
                    <m:r>
                      <a:rPr lang="en-CA" sz="2400" b="0" i="1" smtClean="0">
                        <a:latin typeface="Cambria Math" panose="02040503050406030204" pitchFamily="18" charset="0"/>
                      </a:rPr>
                      <m:t>≤0.6,</m:t>
                    </m:r>
                  </m:oMath>
                </a14:m>
                <a:endParaRPr lang="en-CA" sz="2400" b="0" dirty="0"/>
              </a:p>
              <a:p>
                <a:r>
                  <a:rPr lang="en-US" sz="2400" dirty="0"/>
                  <a:t>Pick the box with the largest </a:t>
                </a:r>
                <a14:m>
                  <m:oMath xmlns:m="http://schemas.openxmlformats.org/officeDocument/2006/math">
                    <m:sSub>
                      <m:sSubPr>
                        <m:ctrlPr>
                          <a:rPr lang="en-US" sz="2400" i="1">
                            <a:latin typeface="Cambria Math" panose="02040503050406030204" pitchFamily="18" charset="0"/>
                          </a:rPr>
                        </m:ctrlPr>
                      </m:sSubPr>
                      <m:e>
                        <m:r>
                          <a:rPr lang="en-CA" sz="2400" i="1">
                            <a:latin typeface="Cambria Math" panose="02040503050406030204" pitchFamily="18" charset="0"/>
                          </a:rPr>
                          <m:t>𝑝</m:t>
                        </m:r>
                      </m:e>
                      <m:sub>
                        <m:r>
                          <a:rPr lang="en-CA" sz="2400" i="1">
                            <a:latin typeface="Cambria Math" panose="02040503050406030204" pitchFamily="18" charset="0"/>
                          </a:rPr>
                          <m:t>𝑐</m:t>
                        </m:r>
                      </m:sub>
                    </m:sSub>
                  </m:oMath>
                </a14:m>
                <a:r>
                  <a:rPr lang="en-US" sz="2400" dirty="0"/>
                  <a:t>, put it in the prediction category. </a:t>
                </a:r>
                <a:r>
                  <a:rPr lang="en-US" sz="2400" dirty="0" err="1"/>
                  <a:t>box_yellow</a:t>
                </a:r>
                <a:endParaRPr lang="en-US" sz="2400" dirty="0"/>
              </a:p>
              <a:p>
                <a:r>
                  <a:rPr lang="en-US" sz="2400" dirty="0"/>
                  <a:t>Discard any remaining box with </a:t>
                </a:r>
                <a14:m>
                  <m:oMath xmlns:m="http://schemas.openxmlformats.org/officeDocument/2006/math">
                    <m:r>
                      <a:rPr lang="en-CA" sz="2400" b="0" i="1" smtClean="0">
                        <a:latin typeface="Cambria Math" panose="02040503050406030204" pitchFamily="18" charset="0"/>
                      </a:rPr>
                      <m:t>𝐼𝑜𝑈</m:t>
                    </m:r>
                    <m:r>
                      <a:rPr lang="en-CA" sz="2400" b="0" i="1" smtClean="0">
                        <a:latin typeface="Cambria Math" panose="02040503050406030204" pitchFamily="18" charset="0"/>
                      </a:rPr>
                      <m:t>≥0.5 </m:t>
                    </m:r>
                    <m:r>
                      <a:rPr lang="en-CA" sz="2400" b="0" i="1" smtClean="0">
                        <a:latin typeface="Cambria Math" panose="02040503050406030204" pitchFamily="18" charset="0"/>
                      </a:rPr>
                      <m:t>𝑤𝑖𝑡h</m:t>
                    </m:r>
                    <m:r>
                      <a:rPr lang="en-CA" sz="2400" b="0" i="1" smtClean="0">
                        <a:latin typeface="Cambria Math" panose="02040503050406030204" pitchFamily="18" charset="0"/>
                      </a:rPr>
                      <m:t> </m:t>
                    </m:r>
                    <m:r>
                      <a:rPr lang="en-CA" sz="2400" b="0" i="1" smtClean="0">
                        <a:latin typeface="Cambria Math" panose="02040503050406030204" pitchFamily="18" charset="0"/>
                      </a:rPr>
                      <m:t>𝑡h𝑒</m:t>
                    </m:r>
                    <m:r>
                      <a:rPr lang="en-CA" sz="2400" b="0" i="1" smtClean="0">
                        <a:latin typeface="Cambria Math" panose="02040503050406030204" pitchFamily="18" charset="0"/>
                      </a:rPr>
                      <m:t> </m:t>
                    </m:r>
                    <m:r>
                      <a:rPr lang="en-CA" sz="2400" b="0" i="1" smtClean="0">
                        <a:latin typeface="Cambria Math" panose="02040503050406030204" pitchFamily="18" charset="0"/>
                      </a:rPr>
                      <m:t>𝑏𝑜𝑥</m:t>
                    </m:r>
                    <m:r>
                      <a:rPr lang="en-CA" sz="2400" b="0" i="1" smtClean="0">
                        <a:latin typeface="Cambria Math" panose="02040503050406030204" pitchFamily="18" charset="0"/>
                      </a:rPr>
                      <m:t>_</m:t>
                    </m:r>
                    <m:r>
                      <a:rPr lang="en-CA" sz="2400" b="0" i="1" smtClean="0">
                        <a:latin typeface="Cambria Math" panose="02040503050406030204" pitchFamily="18" charset="0"/>
                      </a:rPr>
                      <m:t>𝑦𝑒𝑙𝑙𝑜𝑤</m:t>
                    </m:r>
                  </m:oMath>
                </a14:m>
                <a:endParaRPr lang="en-US" sz="2400" dirty="0"/>
              </a:p>
              <a:p>
                <a:r>
                  <a:rPr lang="en-US" sz="2400" dirty="0"/>
                  <a:t>Repeat the process until no more left</a:t>
                </a:r>
              </a:p>
              <a:p>
                <a:endParaRPr lang="en-US" sz="2400" dirty="0"/>
              </a:p>
            </p:txBody>
          </p:sp>
        </mc:Choice>
        <mc:Fallback>
          <p:sp>
            <p:nvSpPr>
              <p:cNvPr id="13" name="TextBox 12">
                <a:extLst>
                  <a:ext uri="{FF2B5EF4-FFF2-40B4-BE49-F238E27FC236}">
                    <a16:creationId xmlns:a16="http://schemas.microsoft.com/office/drawing/2014/main" id="{73CAB5E0-C57B-BACD-96C7-2DDAB6F261BE}"/>
                  </a:ext>
                </a:extLst>
              </p:cNvPr>
              <p:cNvSpPr txBox="1">
                <a:spLocks noRot="1" noChangeAspect="1" noMove="1" noResize="1" noEditPoints="1" noAdjustHandles="1" noChangeArrowheads="1" noChangeShapeType="1" noTextEdit="1"/>
              </p:cNvSpPr>
              <p:nvPr/>
            </p:nvSpPr>
            <p:spPr>
              <a:xfrm>
                <a:off x="464127" y="5147155"/>
                <a:ext cx="9706247" cy="1938992"/>
              </a:xfrm>
              <a:prstGeom prst="rect">
                <a:avLst/>
              </a:prstGeom>
              <a:blipFill>
                <a:blip r:embed="rId4"/>
                <a:stretch>
                  <a:fillRect l="-1046" t="-1961" r="-131"/>
                </a:stretch>
              </a:blipFill>
            </p:spPr>
            <p:txBody>
              <a:bodyPr/>
              <a:lstStyle/>
              <a:p>
                <a:r>
                  <a:rPr lang="en-US">
                    <a:noFill/>
                  </a:rPr>
                  <a:t> </a:t>
                </a:r>
              </a:p>
            </p:txBody>
          </p:sp>
        </mc:Fallback>
      </mc:AlternateContent>
    </p:spTree>
    <p:extLst>
      <p:ext uri="{BB962C8B-B14F-4D97-AF65-F5344CB8AC3E}">
        <p14:creationId xmlns:p14="http://schemas.microsoft.com/office/powerpoint/2010/main" val="20039376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10 Techniques for Taking Professional Car Photography">
            <a:extLst>
              <a:ext uri="{FF2B5EF4-FFF2-40B4-BE49-F238E27FC236}">
                <a16:creationId xmlns:a16="http://schemas.microsoft.com/office/drawing/2014/main" id="{D1EC9C86-EA88-FE03-EB1F-A7184C4ED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90" y="914615"/>
            <a:ext cx="4900431" cy="3261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53FE2C-AC93-FBCF-8E3D-68957AD40AC2}"/>
              </a:ext>
            </a:extLst>
          </p:cNvPr>
          <p:cNvSpPr>
            <a:spLocks noGrp="1"/>
          </p:cNvSpPr>
          <p:nvPr>
            <p:ph type="title"/>
          </p:nvPr>
        </p:nvSpPr>
        <p:spPr>
          <a:xfrm>
            <a:off x="62345" y="-94745"/>
            <a:ext cx="10515600" cy="843359"/>
          </a:xfrm>
        </p:spPr>
        <p:txBody>
          <a:bodyPr/>
          <a:lstStyle/>
          <a:p>
            <a:pPr algn="ctr"/>
            <a:r>
              <a:rPr lang="en-US" dirty="0"/>
              <a:t>Anchor boxes</a:t>
            </a:r>
          </a:p>
        </p:txBody>
      </p:sp>
      <p:sp>
        <p:nvSpPr>
          <p:cNvPr id="4" name="Content Placeholder 3">
            <a:extLst>
              <a:ext uri="{FF2B5EF4-FFF2-40B4-BE49-F238E27FC236}">
                <a16:creationId xmlns:a16="http://schemas.microsoft.com/office/drawing/2014/main" id="{5B750DA2-9723-2B6C-EF06-169AC2C1593F}"/>
              </a:ext>
            </a:extLst>
          </p:cNvPr>
          <p:cNvSpPr>
            <a:spLocks noGrp="1"/>
          </p:cNvSpPr>
          <p:nvPr>
            <p:ph idx="1"/>
          </p:nvPr>
        </p:nvSpPr>
        <p:spPr>
          <a:xfrm>
            <a:off x="7089145" y="868397"/>
            <a:ext cx="4818566" cy="5624477"/>
          </a:xfrm>
        </p:spPr>
        <p:txBody>
          <a:bodyPr>
            <a:normAutofit/>
          </a:bodyPr>
          <a:lstStyle/>
          <a:p>
            <a:r>
              <a:rPr lang="en-US" dirty="0"/>
              <a:t>Predefine several anchor boxes for each grid cell.  </a:t>
            </a:r>
          </a:p>
          <a:p>
            <a:r>
              <a:rPr lang="en-US" dirty="0"/>
              <a:t>Each object in the training image is assigned to grid cell that contains the midpoint and anchor box for the grid cell with highest </a:t>
            </a:r>
            <a:r>
              <a:rPr lang="en-US" dirty="0" err="1"/>
              <a:t>IoU</a:t>
            </a:r>
            <a:endParaRPr lang="en-US" dirty="0"/>
          </a:p>
          <a:p>
            <a:r>
              <a:rPr lang="en-US" dirty="0"/>
              <a:t>Not working well:</a:t>
            </a:r>
          </a:p>
          <a:p>
            <a:pPr lvl="1"/>
            <a:r>
              <a:rPr lang="en-US" dirty="0"/>
              <a:t>When the # of objects in one grid cell is more than # of anchor boxes</a:t>
            </a:r>
          </a:p>
          <a:p>
            <a:pPr lvl="1"/>
            <a:r>
              <a:rPr lang="en-US" dirty="0"/>
              <a:t>Or several objects in the same grid cell, but have same anchor box shape </a:t>
            </a:r>
          </a:p>
        </p:txBody>
      </p:sp>
      <p:sp>
        <p:nvSpPr>
          <p:cNvPr id="5" name="Frame 4">
            <a:extLst>
              <a:ext uri="{FF2B5EF4-FFF2-40B4-BE49-F238E27FC236}">
                <a16:creationId xmlns:a16="http://schemas.microsoft.com/office/drawing/2014/main" id="{DC6A3D64-6B9D-E851-1725-80A1423AA3EF}"/>
              </a:ext>
            </a:extLst>
          </p:cNvPr>
          <p:cNvSpPr/>
          <p:nvPr/>
        </p:nvSpPr>
        <p:spPr>
          <a:xfrm>
            <a:off x="1399312" y="2041609"/>
            <a:ext cx="3785410" cy="1659093"/>
          </a:xfrm>
          <a:prstGeom prst="frame">
            <a:avLst>
              <a:gd name="adj1" fmla="val 277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rame 5">
            <a:extLst>
              <a:ext uri="{FF2B5EF4-FFF2-40B4-BE49-F238E27FC236}">
                <a16:creationId xmlns:a16="http://schemas.microsoft.com/office/drawing/2014/main" id="{99AAB19F-2348-C5CD-C75D-23B5847CCA85}"/>
              </a:ext>
            </a:extLst>
          </p:cNvPr>
          <p:cNvSpPr/>
          <p:nvPr/>
        </p:nvSpPr>
        <p:spPr>
          <a:xfrm>
            <a:off x="2927465" y="1666701"/>
            <a:ext cx="654026" cy="2049089"/>
          </a:xfrm>
          <a:prstGeom prst="frame">
            <a:avLst>
              <a:gd name="adj1" fmla="val 1225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9CF28688-9656-A483-03C7-12D2983C54C3}"/>
              </a:ext>
            </a:extLst>
          </p:cNvPr>
          <p:cNvSpPr txBox="1"/>
          <p:nvPr/>
        </p:nvSpPr>
        <p:spPr>
          <a:xfrm>
            <a:off x="214745" y="6492875"/>
            <a:ext cx="7280776" cy="369332"/>
          </a:xfrm>
          <a:prstGeom prst="rect">
            <a:avLst/>
          </a:prstGeom>
          <a:noFill/>
        </p:spPr>
        <p:txBody>
          <a:bodyPr wrap="none" rtlCol="0">
            <a:spAutoFit/>
          </a:bodyPr>
          <a:lstStyle/>
          <a:p>
            <a:r>
              <a:rPr lang="en-US" dirty="0"/>
              <a:t>Redmon et al. 2015, You Only Look Once: Unified real-time object detection</a:t>
            </a:r>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D23D8FF9-5E36-2053-3BB4-6E2FA76C4D20}"/>
                  </a:ext>
                </a:extLst>
              </p:cNvPr>
              <p:cNvSpPr txBox="1">
                <a:spLocks/>
              </p:cNvSpPr>
              <p:nvPr/>
            </p:nvSpPr>
            <p:spPr>
              <a:xfrm>
                <a:off x="5627082" y="1213306"/>
                <a:ext cx="1019702" cy="4375621"/>
              </a:xfrm>
              <a:prstGeom prst="rect">
                <a:avLst/>
              </a:prstGeom>
              <a:noFill/>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rPr>
                        <m:t>𝑦</m:t>
                      </m:r>
                      <m:r>
                        <a:rPr lang="en-CA" sz="2000" i="1" smtClean="0">
                          <a:latin typeface="Cambria Math" panose="02040503050406030204" pitchFamily="18" charset="0"/>
                        </a:rPr>
                        <m:t>=</m:t>
                      </m:r>
                      <m:d>
                        <m:dPr>
                          <m:begChr m:val="["/>
                          <m:endChr m:val="]"/>
                          <m:ctrlPr>
                            <a:rPr lang="en-CA" sz="2000" i="1" smtClean="0">
                              <a:latin typeface="Cambria Math" panose="02040503050406030204" pitchFamily="18" charset="0"/>
                            </a:rPr>
                          </m:ctrlPr>
                        </m:dPr>
                        <m:e>
                          <m:m>
                            <m:mPr>
                              <m:mcs>
                                <m:mc>
                                  <m:mcPr>
                                    <m:count m:val="1"/>
                                    <m:mcJc m:val="center"/>
                                  </m:mcPr>
                                </m:mc>
                              </m:mcs>
                              <m:ctrlPr>
                                <a:rPr lang="en-CA" sz="2000" i="1" smtClean="0">
                                  <a:latin typeface="Cambria Math" panose="02040503050406030204" pitchFamily="18" charset="0"/>
                                </a:rPr>
                              </m:ctrlPr>
                            </m:mPr>
                            <m:mr>
                              <m:e>
                                <m:sSub>
                                  <m:sSubPr>
                                    <m:ctrlPr>
                                      <a:rPr lang="en-CA" sz="2000" i="1" smtClean="0">
                                        <a:latin typeface="Cambria Math" panose="02040503050406030204" pitchFamily="18" charset="0"/>
                                      </a:rPr>
                                    </m:ctrlPr>
                                  </m:sSubPr>
                                  <m:e>
                                    <m:r>
                                      <a:rPr lang="en-CA" sz="2000" i="1" smtClean="0">
                                        <a:solidFill>
                                          <a:srgbClr val="FF0000"/>
                                        </a:solidFill>
                                        <a:latin typeface="Cambria Math" panose="02040503050406030204" pitchFamily="18" charset="0"/>
                                      </a:rPr>
                                      <m:t>𝑝</m:t>
                                    </m:r>
                                  </m:e>
                                  <m:sub>
                                    <m:r>
                                      <a:rPr lang="en-CA" sz="2000" i="1" smtClean="0">
                                        <a:latin typeface="Cambria Math" panose="02040503050406030204" pitchFamily="18" charset="0"/>
                                      </a:rPr>
                                      <m:t>𝑐</m:t>
                                    </m:r>
                                  </m:sub>
                                </m:sSub>
                              </m:e>
                            </m:mr>
                            <m:mr>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𝑥</m:t>
                                    </m:r>
                                  </m:sub>
                                </m:sSub>
                              </m:e>
                            </m:mr>
                            <m:mr>
                              <m:e>
                                <m:eqArr>
                                  <m:eqArrPr>
                                    <m:ctrlPr>
                                      <a:rPr lang="en-CA" sz="2000" i="1" smtClean="0">
                                        <a:latin typeface="Cambria Math" panose="02040503050406030204" pitchFamily="18" charset="0"/>
                                      </a:rPr>
                                    </m:ctrlPr>
                                  </m:eqArrPr>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𝑦</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h</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𝑤</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𝑐</m:t>
                                        </m:r>
                                      </m:e>
                                      <m:sub>
                                        <m:r>
                                          <a:rPr lang="en-CA" sz="2000" i="1" smtClean="0">
                                            <a:solidFill>
                                              <a:srgbClr val="FF0000"/>
                                            </a:solidFill>
                                            <a:latin typeface="Cambria Math" panose="02040503050406030204" pitchFamily="18" charset="0"/>
                                          </a:rPr>
                                          <m:t>1</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𝑐</m:t>
                                        </m:r>
                                      </m:e>
                                      <m:sub>
                                        <m:r>
                                          <a:rPr lang="en-CA" sz="2000" i="1" smtClean="0">
                                            <a:solidFill>
                                              <a:srgbClr val="FF0000"/>
                                            </a:solidFill>
                                            <a:latin typeface="Cambria Math" panose="02040503050406030204" pitchFamily="18" charset="0"/>
                                          </a:rPr>
                                          <m:t>2</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𝑐</m:t>
                                        </m:r>
                                      </m:e>
                                      <m:sub>
                                        <m:r>
                                          <a:rPr lang="en-CA" sz="2000" b="0" i="1" smtClean="0">
                                            <a:solidFill>
                                              <a:srgbClr val="FF0000"/>
                                            </a:solidFill>
                                            <a:latin typeface="Cambria Math" panose="02040503050406030204" pitchFamily="18" charset="0"/>
                                          </a:rPr>
                                          <m:t>3</m:t>
                                        </m:r>
                                      </m:sub>
                                    </m:sSub>
                                  </m:e>
                                  <m:e>
                                    <m:m>
                                      <m:mPr>
                                        <m:mcs>
                                          <m:mc>
                                            <m:mcPr>
                                              <m:count m:val="1"/>
                                              <m:mcJc m:val="center"/>
                                            </m:mcPr>
                                          </m:mc>
                                        </m:mcs>
                                        <m:ctrlPr>
                                          <a:rPr lang="en-CA" sz="2000" i="1" smtClean="0">
                                            <a:solidFill>
                                              <a:srgbClr val="00B050"/>
                                            </a:solidFill>
                                            <a:latin typeface="Cambria Math" panose="02040503050406030204" pitchFamily="18" charset="0"/>
                                          </a:rPr>
                                        </m:ctrlPr>
                                      </m:mPr>
                                      <m:mr>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𝑝</m:t>
                                              </m:r>
                                            </m:e>
                                            <m:sub>
                                              <m:r>
                                                <a:rPr lang="en-CA" sz="2000" i="1">
                                                  <a:solidFill>
                                                    <a:srgbClr val="00B050"/>
                                                  </a:solidFill>
                                                  <a:latin typeface="Cambria Math" panose="02040503050406030204" pitchFamily="18" charset="0"/>
                                                </a:rPr>
                                                <m:t>𝑐</m:t>
                                              </m:r>
                                            </m:sub>
                                          </m:sSub>
                                        </m:e>
                                      </m:mr>
                                      <m:mr>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𝑥</m:t>
                                              </m:r>
                                            </m:sub>
                                          </m:sSub>
                                        </m:e>
                                      </m:mr>
                                      <m:mr>
                                        <m:e>
                                          <m:eqArr>
                                            <m:eqArrPr>
                                              <m:ctrlPr>
                                                <a:rPr lang="en-CA" sz="2000" i="1">
                                                  <a:solidFill>
                                                    <a:srgbClr val="00B050"/>
                                                  </a:solidFill>
                                                  <a:latin typeface="Cambria Math" panose="02040503050406030204" pitchFamily="18" charset="0"/>
                                                </a:rPr>
                                              </m:ctrlPr>
                                            </m:eqArrPr>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𝑦</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h</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𝑤</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𝑐</m:t>
                                                  </m:r>
                                                </m:e>
                                                <m:sub>
                                                  <m:r>
                                                    <a:rPr lang="en-CA" sz="2000" i="1">
                                                      <a:solidFill>
                                                        <a:srgbClr val="00B050"/>
                                                      </a:solidFill>
                                                      <a:latin typeface="Cambria Math" panose="02040503050406030204" pitchFamily="18" charset="0"/>
                                                    </a:rPr>
                                                    <m:t>1</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𝑐</m:t>
                                                  </m:r>
                                                </m:e>
                                                <m:sub>
                                                  <m:r>
                                                    <a:rPr lang="en-CA" sz="2000" i="1">
                                                      <a:solidFill>
                                                        <a:srgbClr val="00B050"/>
                                                      </a:solidFill>
                                                      <a:latin typeface="Cambria Math" panose="02040503050406030204" pitchFamily="18" charset="0"/>
                                                    </a:rPr>
                                                    <m:t>2</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𝑐</m:t>
                                                  </m:r>
                                                </m:e>
                                                <m:sub>
                                                  <m:r>
                                                    <a:rPr lang="en-CA" sz="2000" i="1">
                                                      <a:solidFill>
                                                        <a:srgbClr val="00B050"/>
                                                      </a:solidFill>
                                                      <a:latin typeface="Cambria Math" panose="02040503050406030204" pitchFamily="18" charset="0"/>
                                                    </a:rPr>
                                                    <m:t>3</m:t>
                                                  </m:r>
                                                </m:sub>
                                              </m:sSub>
                                            </m:e>
                                          </m:eqArr>
                                        </m:e>
                                      </m:mr>
                                    </m:m>
                                  </m:e>
                                </m:eqArr>
                              </m:e>
                            </m:mr>
                          </m:m>
                        </m:e>
                      </m:d>
                    </m:oMath>
                  </m:oMathPara>
                </a14:m>
                <a:endParaRPr lang="en-US" sz="2000" dirty="0"/>
              </a:p>
            </p:txBody>
          </p:sp>
        </mc:Choice>
        <mc:Fallback xmlns="">
          <p:sp>
            <p:nvSpPr>
              <p:cNvPr id="11" name="Content Placeholder 3">
                <a:extLst>
                  <a:ext uri="{FF2B5EF4-FFF2-40B4-BE49-F238E27FC236}">
                    <a16:creationId xmlns:a16="http://schemas.microsoft.com/office/drawing/2014/main" id="{D23D8FF9-5E36-2053-3BB4-6E2FA76C4D20}"/>
                  </a:ext>
                </a:extLst>
              </p:cNvPr>
              <p:cNvSpPr txBox="1">
                <a:spLocks noRot="1" noChangeAspect="1" noMove="1" noResize="1" noEditPoints="1" noAdjustHandles="1" noChangeArrowheads="1" noChangeShapeType="1" noTextEdit="1"/>
              </p:cNvSpPr>
              <p:nvPr/>
            </p:nvSpPr>
            <p:spPr>
              <a:xfrm>
                <a:off x="5627082" y="1213306"/>
                <a:ext cx="1019702" cy="4375621"/>
              </a:xfrm>
              <a:prstGeom prst="rect">
                <a:avLst/>
              </a:prstGeom>
              <a:blipFill>
                <a:blip r:embed="rId4"/>
                <a:stretch>
                  <a:fillRect l="-6173" t="-8382" b="-2890"/>
                </a:stretch>
              </a:blipFill>
            </p:spPr>
            <p:txBody>
              <a:bodyPr/>
              <a:lstStyle/>
              <a:p>
                <a:r>
                  <a:rPr lang="en-US">
                    <a:noFill/>
                  </a:rPr>
                  <a:t> </a:t>
                </a:r>
              </a:p>
            </p:txBody>
          </p:sp>
        </mc:Fallback>
      </mc:AlternateContent>
      <p:graphicFrame>
        <p:nvGraphicFramePr>
          <p:cNvPr id="8" name="Table 8">
            <a:extLst>
              <a:ext uri="{FF2B5EF4-FFF2-40B4-BE49-F238E27FC236}">
                <a16:creationId xmlns:a16="http://schemas.microsoft.com/office/drawing/2014/main" id="{CFCB1316-5DA1-E4F3-DFC8-6D8F41029175}"/>
              </a:ext>
            </a:extLst>
          </p:cNvPr>
          <p:cNvGraphicFramePr>
            <a:graphicFrameLocks noGrp="1"/>
          </p:cNvGraphicFramePr>
          <p:nvPr>
            <p:extLst>
              <p:ext uri="{D42A27DB-BD31-4B8C-83A1-F6EECF244321}">
                <p14:modId xmlns:p14="http://schemas.microsoft.com/office/powerpoint/2010/main" val="3262149725"/>
              </p:ext>
            </p:extLst>
          </p:nvPr>
        </p:nvGraphicFramePr>
        <p:xfrm>
          <a:off x="284290" y="961469"/>
          <a:ext cx="4900431" cy="3232756"/>
        </p:xfrm>
        <a:graphic>
          <a:graphicData uri="http://schemas.openxmlformats.org/drawingml/2006/table">
            <a:tbl>
              <a:tblPr firstRow="1" bandRow="1">
                <a:tableStyleId>{5940675A-B579-460E-94D1-54222C63F5DA}</a:tableStyleId>
              </a:tblPr>
              <a:tblGrid>
                <a:gridCol w="1633477">
                  <a:extLst>
                    <a:ext uri="{9D8B030D-6E8A-4147-A177-3AD203B41FA5}">
                      <a16:colId xmlns:a16="http://schemas.microsoft.com/office/drawing/2014/main" val="2759973995"/>
                    </a:ext>
                  </a:extLst>
                </a:gridCol>
                <a:gridCol w="1633477">
                  <a:extLst>
                    <a:ext uri="{9D8B030D-6E8A-4147-A177-3AD203B41FA5}">
                      <a16:colId xmlns:a16="http://schemas.microsoft.com/office/drawing/2014/main" val="951872760"/>
                    </a:ext>
                  </a:extLst>
                </a:gridCol>
                <a:gridCol w="1633477">
                  <a:extLst>
                    <a:ext uri="{9D8B030D-6E8A-4147-A177-3AD203B41FA5}">
                      <a16:colId xmlns:a16="http://schemas.microsoft.com/office/drawing/2014/main" val="1415827399"/>
                    </a:ext>
                  </a:extLst>
                </a:gridCol>
              </a:tblGrid>
              <a:tr h="1083728">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931321"/>
                  </a:ext>
                </a:extLst>
              </a:tr>
              <a:tr h="1074514">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221421"/>
                  </a:ext>
                </a:extLst>
              </a:tr>
              <a:tr h="1074514">
                <a:tc>
                  <a:txBody>
                    <a:bodyPr/>
                    <a:lstStyle/>
                    <a:p>
                      <a:endParaRPr lang="en-US"/>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3911667"/>
                  </a:ext>
                </a:extLst>
              </a:tr>
            </a:tbl>
          </a:graphicData>
        </a:graphic>
      </p:graphicFrame>
      <p:sp>
        <p:nvSpPr>
          <p:cNvPr id="9" name="Oval 8">
            <a:extLst>
              <a:ext uri="{FF2B5EF4-FFF2-40B4-BE49-F238E27FC236}">
                <a16:creationId xmlns:a16="http://schemas.microsoft.com/office/drawing/2014/main" id="{B2CF29FD-831F-64FD-D644-6382A42AFCEE}"/>
              </a:ext>
            </a:extLst>
          </p:cNvPr>
          <p:cNvSpPr/>
          <p:nvPr/>
        </p:nvSpPr>
        <p:spPr>
          <a:xfrm>
            <a:off x="2604655" y="299258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44121D1-F2F1-4A0D-B90D-31CE80440DFC}"/>
              </a:ext>
            </a:extLst>
          </p:cNvPr>
          <p:cNvSpPr/>
          <p:nvPr/>
        </p:nvSpPr>
        <p:spPr>
          <a:xfrm>
            <a:off x="3183435" y="2565168"/>
            <a:ext cx="166254" cy="12607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7E05DA41-186F-DBE9-9455-4A25AD9F6924}"/>
              </a:ext>
            </a:extLst>
          </p:cNvPr>
          <p:cNvSpPr/>
          <p:nvPr/>
        </p:nvSpPr>
        <p:spPr>
          <a:xfrm>
            <a:off x="429491" y="5414385"/>
            <a:ext cx="2159801" cy="958706"/>
          </a:xfrm>
          <a:prstGeom prst="frame">
            <a:avLst>
              <a:gd name="adj1" fmla="val 67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6EBE88C-4DD4-4FF7-9F8A-43E24043BDFC}"/>
              </a:ext>
            </a:extLst>
          </p:cNvPr>
          <p:cNvSpPr/>
          <p:nvPr/>
        </p:nvSpPr>
        <p:spPr>
          <a:xfrm>
            <a:off x="1385456" y="5866028"/>
            <a:ext cx="151646" cy="11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EC935E94-694F-A437-D361-995ACCD53A95}"/>
              </a:ext>
            </a:extLst>
          </p:cNvPr>
          <p:cNvSpPr/>
          <p:nvPr/>
        </p:nvSpPr>
        <p:spPr>
          <a:xfrm>
            <a:off x="3754582" y="5026457"/>
            <a:ext cx="1086007" cy="1466418"/>
          </a:xfrm>
          <a:prstGeom prst="frame">
            <a:avLst>
              <a:gd name="adj1" fmla="val 612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2E4B1614-17E7-C548-7B84-FDCE6EDD5B3B}"/>
              </a:ext>
            </a:extLst>
          </p:cNvPr>
          <p:cNvSpPr/>
          <p:nvPr/>
        </p:nvSpPr>
        <p:spPr>
          <a:xfrm>
            <a:off x="4211793" y="5727477"/>
            <a:ext cx="151646" cy="11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C95BB38-EDDE-7C36-2494-B0ABDB52C0F9}"/>
              </a:ext>
            </a:extLst>
          </p:cNvPr>
          <p:cNvSpPr txBox="1"/>
          <p:nvPr/>
        </p:nvSpPr>
        <p:spPr>
          <a:xfrm>
            <a:off x="554182" y="5026457"/>
            <a:ext cx="1475404" cy="369332"/>
          </a:xfrm>
          <a:prstGeom prst="rect">
            <a:avLst/>
          </a:prstGeom>
          <a:noFill/>
        </p:spPr>
        <p:txBody>
          <a:bodyPr wrap="none" rtlCol="0">
            <a:spAutoFit/>
          </a:bodyPr>
          <a:lstStyle/>
          <a:p>
            <a:r>
              <a:rPr lang="en-US" dirty="0"/>
              <a:t>Anchor box 1 </a:t>
            </a:r>
          </a:p>
        </p:txBody>
      </p:sp>
      <p:sp>
        <p:nvSpPr>
          <p:cNvPr id="20" name="TextBox 19">
            <a:extLst>
              <a:ext uri="{FF2B5EF4-FFF2-40B4-BE49-F238E27FC236}">
                <a16:creationId xmlns:a16="http://schemas.microsoft.com/office/drawing/2014/main" id="{FBCAA28B-F24B-FB31-A5FA-9290C6002714}"/>
              </a:ext>
            </a:extLst>
          </p:cNvPr>
          <p:cNvSpPr txBox="1"/>
          <p:nvPr/>
        </p:nvSpPr>
        <p:spPr>
          <a:xfrm rot="16200000">
            <a:off x="2502028" y="5404262"/>
            <a:ext cx="1789592" cy="369332"/>
          </a:xfrm>
          <a:prstGeom prst="rect">
            <a:avLst/>
          </a:prstGeom>
          <a:noFill/>
        </p:spPr>
        <p:txBody>
          <a:bodyPr wrap="square" rtlCol="0">
            <a:spAutoFit/>
          </a:bodyPr>
          <a:lstStyle/>
          <a:p>
            <a:r>
              <a:rPr lang="en-US" dirty="0"/>
              <a:t>Anchor box 2 </a:t>
            </a:r>
          </a:p>
        </p:txBody>
      </p:sp>
    </p:spTree>
    <p:extLst>
      <p:ext uri="{BB962C8B-B14F-4D97-AF65-F5344CB8AC3E}">
        <p14:creationId xmlns:p14="http://schemas.microsoft.com/office/powerpoint/2010/main" val="49525273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a:extLst>
              <a:ext uri="{FF2B5EF4-FFF2-40B4-BE49-F238E27FC236}">
                <a16:creationId xmlns:a16="http://schemas.microsoft.com/office/drawing/2014/main" id="{536840C4-2AB5-5E46-63EB-DD49FAB4C2C2}"/>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9012" y="679097"/>
            <a:ext cx="10251657" cy="4351338"/>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8C8F45E0-BA00-86E9-97A8-7FBB0FA11C78}"/>
              </a:ext>
            </a:extLst>
          </p:cNvPr>
          <p:cNvSpPr>
            <a:spLocks noGrp="1"/>
          </p:cNvSpPr>
          <p:nvPr>
            <p:ph type="title"/>
          </p:nvPr>
        </p:nvSpPr>
        <p:spPr>
          <a:xfrm>
            <a:off x="1300258" y="112335"/>
            <a:ext cx="10515600" cy="784802"/>
          </a:xfrm>
        </p:spPr>
        <p:txBody>
          <a:bodyPr/>
          <a:lstStyle/>
          <a:p>
            <a:r>
              <a:rPr lang="en-US" dirty="0"/>
              <a:t>YOLO algorithm</a:t>
            </a:r>
          </a:p>
        </p:txBody>
      </p:sp>
      <p:sp>
        <p:nvSpPr>
          <p:cNvPr id="6" name="TextBox 5">
            <a:extLst>
              <a:ext uri="{FF2B5EF4-FFF2-40B4-BE49-F238E27FC236}">
                <a16:creationId xmlns:a16="http://schemas.microsoft.com/office/drawing/2014/main" id="{7FA32EF0-0485-73B5-35A0-8BE8BBFBB72C}"/>
              </a:ext>
            </a:extLst>
          </p:cNvPr>
          <p:cNvSpPr txBox="1"/>
          <p:nvPr/>
        </p:nvSpPr>
        <p:spPr>
          <a:xfrm>
            <a:off x="166352" y="5055518"/>
            <a:ext cx="4073140" cy="954107"/>
          </a:xfrm>
          <a:prstGeom prst="rect">
            <a:avLst/>
          </a:prstGeom>
          <a:noFill/>
        </p:spPr>
        <p:txBody>
          <a:bodyPr wrap="square" rtlCol="0">
            <a:spAutoFit/>
          </a:bodyPr>
          <a:lstStyle/>
          <a:p>
            <a:r>
              <a:rPr lang="en-US" sz="2800" dirty="0"/>
              <a:t>If you use 2 anchor boxes: y is 3 x 3 x 16</a:t>
            </a:r>
          </a:p>
        </p:txBody>
      </p:sp>
      <mc:AlternateContent xmlns:mc="http://schemas.openxmlformats.org/markup-compatibility/2006">
        <mc:Choice xmlns:a14="http://schemas.microsoft.com/office/drawing/2010/main" Requires="a14">
          <p:sp>
            <p:nvSpPr>
              <p:cNvPr id="7" name="Content Placeholder 3">
                <a:extLst>
                  <a:ext uri="{FF2B5EF4-FFF2-40B4-BE49-F238E27FC236}">
                    <a16:creationId xmlns:a16="http://schemas.microsoft.com/office/drawing/2014/main" id="{9CD152C4-081C-2377-A04B-E60E960BC886}"/>
                  </a:ext>
                </a:extLst>
              </p:cNvPr>
              <p:cNvSpPr txBox="1">
                <a:spLocks/>
              </p:cNvSpPr>
              <p:nvPr/>
            </p:nvSpPr>
            <p:spPr>
              <a:xfrm>
                <a:off x="9794818" y="514879"/>
                <a:ext cx="1465189" cy="4375621"/>
              </a:xfrm>
              <a:prstGeom prst="rect">
                <a:avLst/>
              </a:prstGeom>
              <a:noFill/>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rPr>
                        <m:t>𝑦</m:t>
                      </m:r>
                      <m:r>
                        <a:rPr lang="en-CA" sz="2000" i="1" smtClean="0">
                          <a:latin typeface="Cambria Math" panose="02040503050406030204" pitchFamily="18" charset="0"/>
                        </a:rPr>
                        <m:t>=</m:t>
                      </m:r>
                      <m:d>
                        <m:dPr>
                          <m:begChr m:val="["/>
                          <m:endChr m:val="]"/>
                          <m:ctrlPr>
                            <a:rPr lang="en-CA" sz="2000" i="1" smtClean="0">
                              <a:latin typeface="Cambria Math" panose="02040503050406030204" pitchFamily="18" charset="0"/>
                            </a:rPr>
                          </m:ctrlPr>
                        </m:dPr>
                        <m:e>
                          <m:m>
                            <m:mPr>
                              <m:mcs>
                                <m:mc>
                                  <m:mcPr>
                                    <m:count m:val="1"/>
                                    <m:mcJc m:val="center"/>
                                  </m:mcPr>
                                </m:mc>
                              </m:mcs>
                              <m:ctrlPr>
                                <a:rPr lang="en-CA" sz="2000" i="1" smtClean="0">
                                  <a:latin typeface="Cambria Math" panose="02040503050406030204" pitchFamily="18" charset="0"/>
                                </a:rPr>
                              </m:ctrlPr>
                            </m:mPr>
                            <m:mr>
                              <m:e>
                                <m:sSub>
                                  <m:sSubPr>
                                    <m:ctrlPr>
                                      <a:rPr lang="en-CA" sz="2000" i="1" smtClean="0">
                                        <a:latin typeface="Cambria Math" panose="02040503050406030204" pitchFamily="18" charset="0"/>
                                      </a:rPr>
                                    </m:ctrlPr>
                                  </m:sSubPr>
                                  <m:e>
                                    <m:r>
                                      <a:rPr lang="en-CA" sz="2000" i="1" smtClean="0">
                                        <a:solidFill>
                                          <a:srgbClr val="FF0000"/>
                                        </a:solidFill>
                                        <a:latin typeface="Cambria Math" panose="02040503050406030204" pitchFamily="18" charset="0"/>
                                      </a:rPr>
                                      <m:t>𝑝</m:t>
                                    </m:r>
                                  </m:e>
                                  <m:sub>
                                    <m:r>
                                      <a:rPr lang="en-CA" sz="2000" i="1" smtClean="0">
                                        <a:latin typeface="Cambria Math" panose="02040503050406030204" pitchFamily="18" charset="0"/>
                                      </a:rPr>
                                      <m:t>𝑐</m:t>
                                    </m:r>
                                  </m:sub>
                                </m:sSub>
                              </m:e>
                            </m:mr>
                            <m:mr>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𝑥</m:t>
                                    </m:r>
                                  </m:sub>
                                </m:sSub>
                              </m:e>
                            </m:mr>
                            <m:mr>
                              <m:e>
                                <m:eqArr>
                                  <m:eqArrPr>
                                    <m:ctrlPr>
                                      <a:rPr lang="en-CA" sz="2000" i="1" smtClean="0">
                                        <a:latin typeface="Cambria Math" panose="02040503050406030204" pitchFamily="18" charset="0"/>
                                      </a:rPr>
                                    </m:ctrlPr>
                                  </m:eqArrPr>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𝑦</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h</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𝑤</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𝑐</m:t>
                                        </m:r>
                                      </m:e>
                                      <m:sub>
                                        <m:r>
                                          <a:rPr lang="en-CA" sz="2000" i="1" smtClean="0">
                                            <a:solidFill>
                                              <a:srgbClr val="FF0000"/>
                                            </a:solidFill>
                                            <a:latin typeface="Cambria Math" panose="02040503050406030204" pitchFamily="18" charset="0"/>
                                          </a:rPr>
                                          <m:t>1</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𝑐</m:t>
                                        </m:r>
                                      </m:e>
                                      <m:sub>
                                        <m:r>
                                          <a:rPr lang="en-CA" sz="2000" i="1" smtClean="0">
                                            <a:solidFill>
                                              <a:srgbClr val="FF0000"/>
                                            </a:solidFill>
                                            <a:latin typeface="Cambria Math" panose="02040503050406030204" pitchFamily="18" charset="0"/>
                                          </a:rPr>
                                          <m:t>2</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𝑐</m:t>
                                        </m:r>
                                      </m:e>
                                      <m:sub>
                                        <m:r>
                                          <a:rPr lang="en-CA" sz="2000" b="0" i="1" smtClean="0">
                                            <a:solidFill>
                                              <a:srgbClr val="FF0000"/>
                                            </a:solidFill>
                                            <a:latin typeface="Cambria Math" panose="02040503050406030204" pitchFamily="18" charset="0"/>
                                          </a:rPr>
                                          <m:t>3</m:t>
                                        </m:r>
                                      </m:sub>
                                    </m:sSub>
                                  </m:e>
                                  <m:e>
                                    <m:m>
                                      <m:mPr>
                                        <m:mcs>
                                          <m:mc>
                                            <m:mcPr>
                                              <m:count m:val="1"/>
                                              <m:mcJc m:val="center"/>
                                            </m:mcPr>
                                          </m:mc>
                                        </m:mcs>
                                        <m:ctrlPr>
                                          <a:rPr lang="en-CA" sz="2000" i="1" smtClean="0">
                                            <a:solidFill>
                                              <a:srgbClr val="00B050"/>
                                            </a:solidFill>
                                            <a:latin typeface="Cambria Math" panose="02040503050406030204" pitchFamily="18" charset="0"/>
                                          </a:rPr>
                                        </m:ctrlPr>
                                      </m:mPr>
                                      <m:mr>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𝑝</m:t>
                                              </m:r>
                                            </m:e>
                                            <m:sub>
                                              <m:r>
                                                <a:rPr lang="en-CA" sz="2000" i="1">
                                                  <a:solidFill>
                                                    <a:srgbClr val="00B050"/>
                                                  </a:solidFill>
                                                  <a:latin typeface="Cambria Math" panose="02040503050406030204" pitchFamily="18" charset="0"/>
                                                </a:rPr>
                                                <m:t>𝑐</m:t>
                                              </m:r>
                                            </m:sub>
                                          </m:sSub>
                                        </m:e>
                                      </m:mr>
                                      <m:mr>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𝑥</m:t>
                                              </m:r>
                                            </m:sub>
                                          </m:sSub>
                                        </m:e>
                                      </m:mr>
                                      <m:mr>
                                        <m:e>
                                          <m:eqArr>
                                            <m:eqArrPr>
                                              <m:ctrlPr>
                                                <a:rPr lang="en-CA" sz="2000" i="1">
                                                  <a:solidFill>
                                                    <a:srgbClr val="00B050"/>
                                                  </a:solidFill>
                                                  <a:latin typeface="Cambria Math" panose="02040503050406030204" pitchFamily="18" charset="0"/>
                                                </a:rPr>
                                              </m:ctrlPr>
                                            </m:eqArrPr>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𝑦</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h</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𝑤</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𝑐</m:t>
                                                  </m:r>
                                                </m:e>
                                                <m:sub>
                                                  <m:r>
                                                    <a:rPr lang="en-CA" sz="2000" i="1">
                                                      <a:solidFill>
                                                        <a:srgbClr val="00B050"/>
                                                      </a:solidFill>
                                                      <a:latin typeface="Cambria Math" panose="02040503050406030204" pitchFamily="18" charset="0"/>
                                                    </a:rPr>
                                                    <m:t>1</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𝑐</m:t>
                                                  </m:r>
                                                </m:e>
                                                <m:sub>
                                                  <m:r>
                                                    <a:rPr lang="en-CA" sz="2000" i="1">
                                                      <a:solidFill>
                                                        <a:srgbClr val="00B050"/>
                                                      </a:solidFill>
                                                      <a:latin typeface="Cambria Math" panose="02040503050406030204" pitchFamily="18" charset="0"/>
                                                    </a:rPr>
                                                    <m:t>2</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𝑐</m:t>
                                                  </m:r>
                                                </m:e>
                                                <m:sub>
                                                  <m:r>
                                                    <a:rPr lang="en-CA" sz="2000" i="1">
                                                      <a:solidFill>
                                                        <a:srgbClr val="00B050"/>
                                                      </a:solidFill>
                                                      <a:latin typeface="Cambria Math" panose="02040503050406030204" pitchFamily="18" charset="0"/>
                                                    </a:rPr>
                                                    <m:t>3</m:t>
                                                  </m:r>
                                                </m:sub>
                                              </m:sSub>
                                            </m:e>
                                          </m:eqArr>
                                        </m:e>
                                      </m:mr>
                                    </m:m>
                                  </m:e>
                                </m:eqArr>
                              </m:e>
                            </m:mr>
                          </m:m>
                        </m:e>
                      </m:d>
                    </m:oMath>
                  </m:oMathPara>
                </a14:m>
                <a:endParaRPr lang="en-US" sz="2000" dirty="0"/>
              </a:p>
            </p:txBody>
          </p:sp>
        </mc:Choice>
        <mc:Fallback>
          <p:sp>
            <p:nvSpPr>
              <p:cNvPr id="7" name="Content Placeholder 3">
                <a:extLst>
                  <a:ext uri="{FF2B5EF4-FFF2-40B4-BE49-F238E27FC236}">
                    <a16:creationId xmlns:a16="http://schemas.microsoft.com/office/drawing/2014/main" id="{9CD152C4-081C-2377-A04B-E60E960BC886}"/>
                  </a:ext>
                </a:extLst>
              </p:cNvPr>
              <p:cNvSpPr txBox="1">
                <a:spLocks noRot="1" noChangeAspect="1" noMove="1" noResize="1" noEditPoints="1" noAdjustHandles="1" noChangeArrowheads="1" noChangeShapeType="1" noTextEdit="1"/>
              </p:cNvSpPr>
              <p:nvPr/>
            </p:nvSpPr>
            <p:spPr>
              <a:xfrm>
                <a:off x="9794818" y="514879"/>
                <a:ext cx="1465189" cy="4375621"/>
              </a:xfrm>
              <a:prstGeom prst="rect">
                <a:avLst/>
              </a:prstGeom>
              <a:blipFill>
                <a:blip r:embed="rId4"/>
                <a:stretch>
                  <a:fillRect t="-8406" b="-3188"/>
                </a:stretch>
              </a:blipFill>
            </p:spPr>
            <p:txBody>
              <a:bodyPr/>
              <a:lstStyle/>
              <a:p>
                <a:r>
                  <a:rPr lang="en-US">
                    <a:noFill/>
                  </a:rPr>
                  <a:t> </a:t>
                </a:r>
              </a:p>
            </p:txBody>
          </p:sp>
        </mc:Fallback>
      </mc:AlternateContent>
      <p:sp>
        <p:nvSpPr>
          <p:cNvPr id="8" name="Right Brace 7">
            <a:extLst>
              <a:ext uri="{FF2B5EF4-FFF2-40B4-BE49-F238E27FC236}">
                <a16:creationId xmlns:a16="http://schemas.microsoft.com/office/drawing/2014/main" id="{3E4E8216-10FE-6C6C-7853-082E626C8E58}"/>
              </a:ext>
            </a:extLst>
          </p:cNvPr>
          <p:cNvSpPr/>
          <p:nvPr/>
        </p:nvSpPr>
        <p:spPr>
          <a:xfrm>
            <a:off x="6252378" y="2866908"/>
            <a:ext cx="249382" cy="734291"/>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0" name="Right Brace 9">
            <a:extLst>
              <a:ext uri="{FF2B5EF4-FFF2-40B4-BE49-F238E27FC236}">
                <a16:creationId xmlns:a16="http://schemas.microsoft.com/office/drawing/2014/main" id="{96F9D3B5-396C-7343-234D-3109F0FBC53B}"/>
              </a:ext>
            </a:extLst>
          </p:cNvPr>
          <p:cNvSpPr/>
          <p:nvPr/>
        </p:nvSpPr>
        <p:spPr>
          <a:xfrm>
            <a:off x="6252792" y="1605295"/>
            <a:ext cx="249381" cy="1051739"/>
          </a:xfrm>
          <a:prstGeom prst="rightBrace">
            <a:avLst/>
          </a:prstGeom>
          <a:ln w="254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8" name="TextBox 17">
            <a:extLst>
              <a:ext uri="{FF2B5EF4-FFF2-40B4-BE49-F238E27FC236}">
                <a16:creationId xmlns:a16="http://schemas.microsoft.com/office/drawing/2014/main" id="{23868C02-FFD5-CE3C-1921-A02B81A89E8A}"/>
              </a:ext>
            </a:extLst>
          </p:cNvPr>
          <p:cNvSpPr txBox="1"/>
          <p:nvPr/>
        </p:nvSpPr>
        <p:spPr>
          <a:xfrm>
            <a:off x="4348510" y="3945639"/>
            <a:ext cx="6608087" cy="2677656"/>
          </a:xfrm>
          <a:prstGeom prst="rect">
            <a:avLst/>
          </a:prstGeom>
          <a:noFill/>
        </p:spPr>
        <p:txBody>
          <a:bodyPr wrap="square" rtlCol="0">
            <a:spAutoFit/>
          </a:bodyPr>
          <a:lstStyle/>
          <a:p>
            <a:r>
              <a:rPr lang="en-US" sz="2400" dirty="0"/>
              <a:t>The image is divided into s x s grid cells</a:t>
            </a:r>
          </a:p>
          <a:p>
            <a:r>
              <a:rPr lang="en-US" sz="2400" dirty="0"/>
              <a:t>If the center of an object is in one of the cell, that cell is responsible for detecting the object.</a:t>
            </a:r>
          </a:p>
          <a:p>
            <a:r>
              <a:rPr lang="en-CA" sz="2400" dirty="0"/>
              <a:t>Each of the cells is responsible for predicting ‘B’ boxes each contain an object and confidence score for the object present in the box</a:t>
            </a:r>
            <a:endParaRPr lang="en-US" sz="2400" dirty="0"/>
          </a:p>
          <a:p>
            <a:r>
              <a:rPr lang="en-CA" sz="2400" dirty="0"/>
              <a:t>YOLO reasons at the level of the overall picture</a:t>
            </a:r>
            <a:endParaRPr lang="en-US" sz="2400" dirty="0"/>
          </a:p>
        </p:txBody>
      </p:sp>
      <p:sp>
        <p:nvSpPr>
          <p:cNvPr id="3" name="TextBox 2">
            <a:extLst>
              <a:ext uri="{FF2B5EF4-FFF2-40B4-BE49-F238E27FC236}">
                <a16:creationId xmlns:a16="http://schemas.microsoft.com/office/drawing/2014/main" id="{A7C075BE-C6CC-0F37-6E34-6AE26762DB84}"/>
              </a:ext>
            </a:extLst>
          </p:cNvPr>
          <p:cNvSpPr txBox="1"/>
          <p:nvPr/>
        </p:nvSpPr>
        <p:spPr>
          <a:xfrm>
            <a:off x="5707600" y="308572"/>
            <a:ext cx="1588320" cy="923330"/>
          </a:xfrm>
          <a:prstGeom prst="rect">
            <a:avLst/>
          </a:prstGeom>
          <a:noFill/>
        </p:spPr>
        <p:txBody>
          <a:bodyPr wrap="none" rtlCol="0">
            <a:spAutoFit/>
          </a:bodyPr>
          <a:lstStyle/>
          <a:p>
            <a:pPr marL="342900" indent="-342900">
              <a:buAutoNum type="arabicPeriod"/>
            </a:pPr>
            <a:r>
              <a:rPr lang="en-US" dirty="0"/>
              <a:t>Pedestrian</a:t>
            </a:r>
          </a:p>
          <a:p>
            <a:pPr marL="342900" indent="-342900">
              <a:buAutoNum type="arabicPeriod"/>
            </a:pPr>
            <a:r>
              <a:rPr lang="en-US" dirty="0"/>
              <a:t>Car</a:t>
            </a:r>
          </a:p>
          <a:p>
            <a:pPr marL="342900" indent="-342900">
              <a:buAutoNum type="arabicPeriod"/>
            </a:pPr>
            <a:r>
              <a:rPr lang="en-US" dirty="0"/>
              <a:t>Motorcycle</a:t>
            </a:r>
          </a:p>
        </p:txBody>
      </p:sp>
      <p:sp>
        <p:nvSpPr>
          <p:cNvPr id="4" name="Frame 3">
            <a:extLst>
              <a:ext uri="{FF2B5EF4-FFF2-40B4-BE49-F238E27FC236}">
                <a16:creationId xmlns:a16="http://schemas.microsoft.com/office/drawing/2014/main" id="{DB9BF9B8-4228-AC54-FCF6-54FD5CE83915}"/>
              </a:ext>
            </a:extLst>
          </p:cNvPr>
          <p:cNvSpPr/>
          <p:nvPr/>
        </p:nvSpPr>
        <p:spPr>
          <a:xfrm>
            <a:off x="253388" y="6174172"/>
            <a:ext cx="1046870" cy="475529"/>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TextBox 4">
            <a:extLst>
              <a:ext uri="{FF2B5EF4-FFF2-40B4-BE49-F238E27FC236}">
                <a16:creationId xmlns:a16="http://schemas.microsoft.com/office/drawing/2014/main" id="{40BD6871-CC5C-7F12-63C5-E207EC314CF7}"/>
              </a:ext>
            </a:extLst>
          </p:cNvPr>
          <p:cNvSpPr txBox="1"/>
          <p:nvPr/>
        </p:nvSpPr>
        <p:spPr>
          <a:xfrm>
            <a:off x="1543" y="6579691"/>
            <a:ext cx="1422505" cy="369332"/>
          </a:xfrm>
          <a:prstGeom prst="rect">
            <a:avLst/>
          </a:prstGeom>
          <a:noFill/>
        </p:spPr>
        <p:txBody>
          <a:bodyPr wrap="none" rtlCol="0">
            <a:spAutoFit/>
          </a:bodyPr>
          <a:lstStyle/>
          <a:p>
            <a:r>
              <a:rPr lang="en-US" dirty="0"/>
              <a:t>Anchor box 1</a:t>
            </a:r>
          </a:p>
        </p:txBody>
      </p:sp>
      <p:sp>
        <p:nvSpPr>
          <p:cNvPr id="9" name="Frame 8">
            <a:extLst>
              <a:ext uri="{FF2B5EF4-FFF2-40B4-BE49-F238E27FC236}">
                <a16:creationId xmlns:a16="http://schemas.microsoft.com/office/drawing/2014/main" id="{D999D942-9804-6ED1-E173-7771E187A144}"/>
              </a:ext>
            </a:extLst>
          </p:cNvPr>
          <p:cNvSpPr/>
          <p:nvPr/>
        </p:nvSpPr>
        <p:spPr>
          <a:xfrm>
            <a:off x="2566930" y="5728771"/>
            <a:ext cx="605928" cy="103558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TextBox 12">
            <a:extLst>
              <a:ext uri="{FF2B5EF4-FFF2-40B4-BE49-F238E27FC236}">
                <a16:creationId xmlns:a16="http://schemas.microsoft.com/office/drawing/2014/main" id="{0D0CEA88-7DE7-C839-AB33-2D8137EFAB86}"/>
              </a:ext>
            </a:extLst>
          </p:cNvPr>
          <p:cNvSpPr txBox="1"/>
          <p:nvPr/>
        </p:nvSpPr>
        <p:spPr>
          <a:xfrm>
            <a:off x="3172858" y="6106839"/>
            <a:ext cx="640240" cy="369332"/>
          </a:xfrm>
          <a:prstGeom prst="rect">
            <a:avLst/>
          </a:prstGeom>
          <a:noFill/>
        </p:spPr>
        <p:txBody>
          <a:bodyPr wrap="none" rtlCol="0">
            <a:spAutoFit/>
          </a:bodyPr>
          <a:lstStyle/>
          <a:p>
            <a:r>
              <a:rPr lang="en-US" dirty="0"/>
              <a:t>box2</a:t>
            </a:r>
          </a:p>
        </p:txBody>
      </p:sp>
      <mc:AlternateContent xmlns:mc="http://schemas.openxmlformats.org/markup-compatibility/2006">
        <mc:Choice xmlns:a14="http://schemas.microsoft.com/office/drawing/2010/main" Requires="a14">
          <p:sp>
            <p:nvSpPr>
              <p:cNvPr id="14" name="Content Placeholder 3">
                <a:extLst>
                  <a:ext uri="{FF2B5EF4-FFF2-40B4-BE49-F238E27FC236}">
                    <a16:creationId xmlns:a16="http://schemas.microsoft.com/office/drawing/2014/main" id="{0BF6B8D5-E22C-9BD4-F001-A06D57DD0F31}"/>
                  </a:ext>
                </a:extLst>
              </p:cNvPr>
              <p:cNvSpPr txBox="1">
                <a:spLocks/>
              </p:cNvSpPr>
              <p:nvPr/>
            </p:nvSpPr>
            <p:spPr>
              <a:xfrm>
                <a:off x="10813502" y="539962"/>
                <a:ext cx="1465189" cy="4133567"/>
              </a:xfrm>
              <a:prstGeom prst="rect">
                <a:avLst/>
              </a:prstGeom>
              <a:noFill/>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rPr>
                        <m:t>𝑦</m:t>
                      </m:r>
                      <m:r>
                        <a:rPr lang="en-CA" sz="2000" i="1" smtClean="0">
                          <a:latin typeface="Cambria Math" panose="02040503050406030204" pitchFamily="18" charset="0"/>
                        </a:rPr>
                        <m:t>=</m:t>
                      </m:r>
                      <m:d>
                        <m:dPr>
                          <m:begChr m:val="["/>
                          <m:endChr m:val="]"/>
                          <m:ctrlPr>
                            <a:rPr lang="en-CA" sz="2000" i="1" smtClean="0">
                              <a:latin typeface="Cambria Math" panose="02040503050406030204" pitchFamily="18" charset="0"/>
                            </a:rPr>
                          </m:ctrlPr>
                        </m:dPr>
                        <m:e>
                          <m:m>
                            <m:mPr>
                              <m:mcs>
                                <m:mc>
                                  <m:mcPr>
                                    <m:count m:val="1"/>
                                    <m:mcJc m:val="center"/>
                                  </m:mcPr>
                                </m:mc>
                              </m:mcs>
                              <m:ctrlPr>
                                <a:rPr lang="en-CA" sz="2000" i="1" smtClean="0">
                                  <a:latin typeface="Cambria Math" panose="02040503050406030204" pitchFamily="18" charset="0"/>
                                </a:rPr>
                              </m:ctrlPr>
                            </m:mPr>
                            <m:mr>
                              <m:e>
                                <m:r>
                                  <m:rPr>
                                    <m:brk m:alnAt="7"/>
                                  </m:rPr>
                                  <a:rPr lang="en-CA" sz="2000" b="0" i="1" smtClean="0">
                                    <a:latin typeface="Cambria Math" panose="02040503050406030204" pitchFamily="18" charset="0"/>
                                  </a:rPr>
                                  <m:t>1</m:t>
                                </m:r>
                              </m:e>
                            </m:mr>
                            <m:mr>
                              <m:e>
                                <m:r>
                                  <a:rPr lang="en-CA" sz="2000" b="0" i="1" smtClean="0">
                                    <a:latin typeface="Cambria Math" panose="02040503050406030204" pitchFamily="18" charset="0"/>
                                  </a:rPr>
                                  <m:t>0.6</m:t>
                                </m:r>
                              </m:e>
                            </m:mr>
                            <m:mr>
                              <m:e>
                                <m:eqArr>
                                  <m:eqArrPr>
                                    <m:ctrlPr>
                                      <a:rPr lang="en-CA" sz="2000" i="1" smtClean="0">
                                        <a:latin typeface="Cambria Math" panose="02040503050406030204" pitchFamily="18" charset="0"/>
                                      </a:rPr>
                                    </m:ctrlPr>
                                  </m:eqArrPr>
                                  <m:e>
                                    <m:r>
                                      <a:rPr lang="en-CA" sz="2000" b="0" i="1" smtClean="0">
                                        <a:latin typeface="Cambria Math" panose="02040503050406030204" pitchFamily="18" charset="0"/>
                                      </a:rPr>
                                      <m:t>0.5</m:t>
                                    </m:r>
                                  </m:e>
                                  <m:e>
                                    <m:r>
                                      <a:rPr lang="en-CA" sz="2000" b="0" i="1" smtClean="0">
                                        <a:solidFill>
                                          <a:srgbClr val="FF0000"/>
                                        </a:solidFill>
                                        <a:latin typeface="Cambria Math" panose="02040503050406030204" pitchFamily="18" charset="0"/>
                                      </a:rPr>
                                      <m:t>1</m:t>
                                    </m:r>
                                  </m:e>
                                  <m:e>
                                    <m:r>
                                      <a:rPr lang="en-CA" sz="2000" b="0" i="1" smtClean="0">
                                        <a:solidFill>
                                          <a:srgbClr val="FF0000"/>
                                        </a:solidFill>
                                        <a:latin typeface="Cambria Math" panose="02040503050406030204" pitchFamily="18" charset="0"/>
                                      </a:rPr>
                                      <m:t>1.6</m:t>
                                    </m:r>
                                  </m:e>
                                  <m:e>
                                    <m:r>
                                      <a:rPr lang="en-CA" sz="2000" b="0" i="1" smtClean="0">
                                        <a:solidFill>
                                          <a:srgbClr val="FF0000"/>
                                        </a:solidFill>
                                        <a:latin typeface="Cambria Math" panose="02040503050406030204" pitchFamily="18" charset="0"/>
                                      </a:rPr>
                                      <m:t>0</m:t>
                                    </m:r>
                                  </m:e>
                                  <m:e>
                                    <m:r>
                                      <a:rPr lang="en-CA" sz="2000" b="0" i="1" smtClean="0">
                                        <a:solidFill>
                                          <a:srgbClr val="FF0000"/>
                                        </a:solidFill>
                                        <a:latin typeface="Cambria Math" panose="02040503050406030204" pitchFamily="18" charset="0"/>
                                      </a:rPr>
                                      <m:t>1</m:t>
                                    </m:r>
                                  </m:e>
                                  <m:e>
                                    <m:r>
                                      <a:rPr lang="en-CA" sz="2000" b="0" i="1" smtClean="0">
                                        <a:solidFill>
                                          <a:srgbClr val="FF0000"/>
                                        </a:solidFill>
                                        <a:latin typeface="Cambria Math" panose="02040503050406030204" pitchFamily="18" charset="0"/>
                                      </a:rPr>
                                      <m:t>0</m:t>
                                    </m:r>
                                  </m:e>
                                  <m:e>
                                    <m:m>
                                      <m:mPr>
                                        <m:mcs>
                                          <m:mc>
                                            <m:mcPr>
                                              <m:count m:val="1"/>
                                              <m:mcJc m:val="center"/>
                                            </m:mcPr>
                                          </m:mc>
                                        </m:mcs>
                                        <m:ctrlPr>
                                          <a:rPr lang="en-CA" sz="2000" i="1" smtClean="0">
                                            <a:solidFill>
                                              <a:srgbClr val="00B050"/>
                                            </a:solidFill>
                                            <a:latin typeface="Cambria Math" panose="02040503050406030204" pitchFamily="18" charset="0"/>
                                          </a:rPr>
                                        </m:ctrlPr>
                                      </m:mPr>
                                      <m:mr>
                                        <m:e>
                                          <m:r>
                                            <m:rPr>
                                              <m:brk m:alnAt="7"/>
                                            </m:rPr>
                                            <a:rPr lang="en-CA" sz="2000" b="0" i="1" smtClean="0">
                                              <a:solidFill>
                                                <a:srgbClr val="00B050"/>
                                              </a:solidFill>
                                              <a:latin typeface="Cambria Math" panose="02040503050406030204" pitchFamily="18" charset="0"/>
                                            </a:rPr>
                                            <m:t>0</m:t>
                                          </m:r>
                                        </m:e>
                                      </m:mr>
                                      <m:mr>
                                        <m:e>
                                          <m:r>
                                            <a:rPr lang="en-CA" sz="2000" b="0" i="1" smtClean="0">
                                              <a:solidFill>
                                                <a:srgbClr val="00B050"/>
                                              </a:solidFill>
                                              <a:latin typeface="Cambria Math" panose="02040503050406030204" pitchFamily="18" charset="0"/>
                                            </a:rPr>
                                            <m:t>?</m:t>
                                          </m:r>
                                        </m:e>
                                      </m:mr>
                                      <m:mr>
                                        <m:e>
                                          <m:eqArr>
                                            <m:eqArrPr>
                                              <m:ctrlPr>
                                                <a:rPr lang="en-CA" sz="2000" i="1">
                                                  <a:solidFill>
                                                    <a:srgbClr val="00B050"/>
                                                  </a:solidFill>
                                                  <a:latin typeface="Cambria Math" panose="02040503050406030204" pitchFamily="18" charset="0"/>
                                                </a:rPr>
                                              </m:ctrlPr>
                                            </m:eqArrPr>
                                            <m:e>
                                              <m:r>
                                                <a:rPr lang="en-CA" sz="2000" b="0" i="1" smtClean="0">
                                                  <a:solidFill>
                                                    <a:srgbClr val="00B050"/>
                                                  </a:solidFill>
                                                  <a:latin typeface="Cambria Math" panose="02040503050406030204" pitchFamily="18" charset="0"/>
                                                </a:rPr>
                                                <m:t>?</m:t>
                                              </m:r>
                                            </m:e>
                                            <m:e>
                                              <m:r>
                                                <a:rPr lang="en-CA" sz="2000" b="0" i="1" smtClean="0">
                                                  <a:solidFill>
                                                    <a:srgbClr val="00B050"/>
                                                  </a:solidFill>
                                                  <a:latin typeface="Cambria Math" panose="02040503050406030204" pitchFamily="18" charset="0"/>
                                                </a:rPr>
                                                <m:t>?</m:t>
                                              </m:r>
                                            </m:e>
                                            <m:e>
                                              <m:r>
                                                <a:rPr lang="en-CA" sz="2000" b="0" i="1" smtClean="0">
                                                  <a:solidFill>
                                                    <a:srgbClr val="00B050"/>
                                                  </a:solidFill>
                                                  <a:latin typeface="Cambria Math" panose="02040503050406030204" pitchFamily="18" charset="0"/>
                                                </a:rPr>
                                                <m:t>?</m:t>
                                              </m:r>
                                            </m:e>
                                            <m:e>
                                              <m:r>
                                                <a:rPr lang="en-CA" sz="2000" b="0" i="1" smtClean="0">
                                                  <a:solidFill>
                                                    <a:srgbClr val="00B050"/>
                                                  </a:solidFill>
                                                  <a:latin typeface="Cambria Math" panose="02040503050406030204" pitchFamily="18" charset="0"/>
                                                </a:rPr>
                                                <m:t>?</m:t>
                                              </m:r>
                                            </m:e>
                                            <m:e>
                                              <m:r>
                                                <a:rPr lang="en-CA" sz="2000" b="0" i="1" smtClean="0">
                                                  <a:solidFill>
                                                    <a:srgbClr val="00B050"/>
                                                  </a:solidFill>
                                                  <a:latin typeface="Cambria Math" panose="02040503050406030204" pitchFamily="18" charset="0"/>
                                                </a:rPr>
                                                <m:t>?</m:t>
                                              </m:r>
                                            </m:e>
                                            <m:e>
                                              <m:r>
                                                <a:rPr lang="en-CA" sz="2000" b="0" i="1" smtClean="0">
                                                  <a:solidFill>
                                                    <a:srgbClr val="00B050"/>
                                                  </a:solidFill>
                                                  <a:latin typeface="Cambria Math" panose="02040503050406030204" pitchFamily="18" charset="0"/>
                                                </a:rPr>
                                                <m:t>?</m:t>
                                              </m:r>
                                            </m:e>
                                          </m:eqArr>
                                        </m:e>
                                      </m:mr>
                                    </m:m>
                                  </m:e>
                                </m:eqArr>
                              </m:e>
                            </m:mr>
                          </m:m>
                        </m:e>
                      </m:d>
                    </m:oMath>
                  </m:oMathPara>
                </a14:m>
                <a:endParaRPr lang="en-US" sz="2000" dirty="0"/>
              </a:p>
            </p:txBody>
          </p:sp>
        </mc:Choice>
        <mc:Fallback>
          <p:sp>
            <p:nvSpPr>
              <p:cNvPr id="14" name="Content Placeholder 3">
                <a:extLst>
                  <a:ext uri="{FF2B5EF4-FFF2-40B4-BE49-F238E27FC236}">
                    <a16:creationId xmlns:a16="http://schemas.microsoft.com/office/drawing/2014/main" id="{0BF6B8D5-E22C-9BD4-F001-A06D57DD0F31}"/>
                  </a:ext>
                </a:extLst>
              </p:cNvPr>
              <p:cNvSpPr txBox="1">
                <a:spLocks noRot="1" noChangeAspect="1" noMove="1" noResize="1" noEditPoints="1" noAdjustHandles="1" noChangeArrowheads="1" noChangeShapeType="1" noTextEdit="1"/>
              </p:cNvSpPr>
              <p:nvPr/>
            </p:nvSpPr>
            <p:spPr>
              <a:xfrm>
                <a:off x="10813502" y="539962"/>
                <a:ext cx="1465189" cy="4133567"/>
              </a:xfrm>
              <a:prstGeom prst="rect">
                <a:avLst/>
              </a:prstGeom>
              <a:blipFill>
                <a:blip r:embed="rId5"/>
                <a:stretch>
                  <a:fillRect t="-8869" b="-3670"/>
                </a:stretch>
              </a:blipFill>
            </p:spPr>
            <p:txBody>
              <a:bodyPr/>
              <a:lstStyle/>
              <a:p>
                <a:r>
                  <a:rPr lang="en-US">
                    <a:noFill/>
                  </a:rPr>
                  <a:t> </a:t>
                </a:r>
              </a:p>
            </p:txBody>
          </p:sp>
        </mc:Fallback>
      </mc:AlternateContent>
    </p:spTree>
    <p:extLst>
      <p:ext uri="{BB962C8B-B14F-4D97-AF65-F5344CB8AC3E}">
        <p14:creationId xmlns:p14="http://schemas.microsoft.com/office/powerpoint/2010/main" val="5481346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CD33FC0-9477-6E44-2464-85044F204987}"/>
              </a:ext>
            </a:extLst>
          </p:cNvPr>
          <p:cNvSpPr>
            <a:spLocks noGrp="1"/>
          </p:cNvSpPr>
          <p:nvPr>
            <p:ph type="title"/>
          </p:nvPr>
        </p:nvSpPr>
        <p:spPr>
          <a:xfrm>
            <a:off x="838200" y="265735"/>
            <a:ext cx="10515600" cy="628788"/>
          </a:xfrm>
        </p:spPr>
        <p:txBody>
          <a:bodyPr>
            <a:normAutofit fontScale="90000"/>
          </a:bodyPr>
          <a:lstStyle/>
          <a:p>
            <a:r>
              <a:rPr lang="en-CA" b="1" dirty="0"/>
              <a:t>Image Classification vs. Object Detection </a:t>
            </a:r>
            <a:endParaRPr lang="en-US" dirty="0"/>
          </a:p>
        </p:txBody>
      </p:sp>
      <p:sp>
        <p:nvSpPr>
          <p:cNvPr id="3" name="Content Placeholder 2">
            <a:extLst>
              <a:ext uri="{FF2B5EF4-FFF2-40B4-BE49-F238E27FC236}">
                <a16:creationId xmlns:a16="http://schemas.microsoft.com/office/drawing/2014/main" id="{B5FACFCF-4104-73CB-1892-31EDB1665523}"/>
              </a:ext>
            </a:extLst>
          </p:cNvPr>
          <p:cNvSpPr>
            <a:spLocks noGrp="1"/>
          </p:cNvSpPr>
          <p:nvPr>
            <p:ph idx="1"/>
          </p:nvPr>
        </p:nvSpPr>
        <p:spPr>
          <a:xfrm>
            <a:off x="462169" y="1192696"/>
            <a:ext cx="11267661" cy="2299114"/>
          </a:xfrm>
        </p:spPr>
        <p:txBody>
          <a:bodyPr/>
          <a:lstStyle/>
          <a:p>
            <a:r>
              <a:rPr lang="en-CA" dirty="0"/>
              <a:t>Image Classification helps us to classify what is contained in an image.</a:t>
            </a:r>
          </a:p>
          <a:p>
            <a:r>
              <a:rPr lang="en-CA" dirty="0"/>
              <a:t>Image Localization will specify the location of single object in an image </a:t>
            </a:r>
          </a:p>
          <a:p>
            <a:r>
              <a:rPr lang="en-CA" dirty="0"/>
              <a:t>Object Detection specifies the location of multiple objects in the image. </a:t>
            </a:r>
          </a:p>
        </p:txBody>
      </p:sp>
      <p:pic>
        <p:nvPicPr>
          <p:cNvPr id="7" name="Picture 6" descr="A picture containing text, mammal&#10;&#10;Description automatically generated">
            <a:extLst>
              <a:ext uri="{FF2B5EF4-FFF2-40B4-BE49-F238E27FC236}">
                <a16:creationId xmlns:a16="http://schemas.microsoft.com/office/drawing/2014/main" id="{8ED447EA-3ABF-66AE-0C19-4E77542436A8}"/>
              </a:ext>
            </a:extLst>
          </p:cNvPr>
          <p:cNvPicPr>
            <a:picLocks noChangeAspect="1"/>
          </p:cNvPicPr>
          <p:nvPr/>
        </p:nvPicPr>
        <p:blipFill>
          <a:blip r:embed="rId2"/>
          <a:stretch>
            <a:fillRect/>
          </a:stretch>
        </p:blipFill>
        <p:spPr>
          <a:xfrm>
            <a:off x="1492802" y="2794000"/>
            <a:ext cx="8928100" cy="4064000"/>
          </a:xfrm>
          <a:prstGeom prst="rect">
            <a:avLst/>
          </a:prstGeom>
        </p:spPr>
      </p:pic>
    </p:spTree>
    <p:extLst>
      <p:ext uri="{BB962C8B-B14F-4D97-AF65-F5344CB8AC3E}">
        <p14:creationId xmlns:p14="http://schemas.microsoft.com/office/powerpoint/2010/main" val="38253140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6" name="Picture 8" descr="10 Techniques for Taking Professional Car Photography">
            <a:extLst>
              <a:ext uri="{FF2B5EF4-FFF2-40B4-BE49-F238E27FC236}">
                <a16:creationId xmlns:a16="http://schemas.microsoft.com/office/drawing/2014/main" id="{D1EC9C86-EA88-FE03-EB1F-A7184C4ED3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4290" y="914615"/>
            <a:ext cx="4900431" cy="326101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D53FE2C-AC93-FBCF-8E3D-68957AD40AC2}"/>
              </a:ext>
            </a:extLst>
          </p:cNvPr>
          <p:cNvSpPr>
            <a:spLocks noGrp="1"/>
          </p:cNvSpPr>
          <p:nvPr>
            <p:ph type="title"/>
          </p:nvPr>
        </p:nvSpPr>
        <p:spPr>
          <a:xfrm>
            <a:off x="62345" y="-94745"/>
            <a:ext cx="10515600" cy="843359"/>
          </a:xfrm>
        </p:spPr>
        <p:txBody>
          <a:bodyPr/>
          <a:lstStyle/>
          <a:p>
            <a:pPr algn="ctr"/>
            <a:r>
              <a:rPr lang="en-US" dirty="0"/>
              <a:t>YOLO algorithm</a:t>
            </a:r>
          </a:p>
        </p:txBody>
      </p:sp>
      <p:sp>
        <p:nvSpPr>
          <p:cNvPr id="5" name="Frame 4">
            <a:extLst>
              <a:ext uri="{FF2B5EF4-FFF2-40B4-BE49-F238E27FC236}">
                <a16:creationId xmlns:a16="http://schemas.microsoft.com/office/drawing/2014/main" id="{DC6A3D64-6B9D-E851-1725-80A1423AA3EF}"/>
              </a:ext>
            </a:extLst>
          </p:cNvPr>
          <p:cNvSpPr/>
          <p:nvPr/>
        </p:nvSpPr>
        <p:spPr>
          <a:xfrm>
            <a:off x="1785379" y="2109255"/>
            <a:ext cx="2731538" cy="1207452"/>
          </a:xfrm>
          <a:prstGeom prst="frame">
            <a:avLst>
              <a:gd name="adj1" fmla="val 2778"/>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6" name="Frame 5">
            <a:extLst>
              <a:ext uri="{FF2B5EF4-FFF2-40B4-BE49-F238E27FC236}">
                <a16:creationId xmlns:a16="http://schemas.microsoft.com/office/drawing/2014/main" id="{99AAB19F-2348-C5CD-C75D-23B5847CCA85}"/>
              </a:ext>
            </a:extLst>
          </p:cNvPr>
          <p:cNvSpPr/>
          <p:nvPr/>
        </p:nvSpPr>
        <p:spPr>
          <a:xfrm>
            <a:off x="2927465" y="1666701"/>
            <a:ext cx="654026" cy="1762299"/>
          </a:xfrm>
          <a:prstGeom prst="frame">
            <a:avLst>
              <a:gd name="adj1" fmla="val 12255"/>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7" name="TextBox 6">
            <a:extLst>
              <a:ext uri="{FF2B5EF4-FFF2-40B4-BE49-F238E27FC236}">
                <a16:creationId xmlns:a16="http://schemas.microsoft.com/office/drawing/2014/main" id="{9CF28688-9656-A483-03C7-12D2983C54C3}"/>
              </a:ext>
            </a:extLst>
          </p:cNvPr>
          <p:cNvSpPr txBox="1"/>
          <p:nvPr/>
        </p:nvSpPr>
        <p:spPr>
          <a:xfrm>
            <a:off x="214745" y="6492875"/>
            <a:ext cx="7280776" cy="369332"/>
          </a:xfrm>
          <a:prstGeom prst="rect">
            <a:avLst/>
          </a:prstGeom>
          <a:noFill/>
        </p:spPr>
        <p:txBody>
          <a:bodyPr wrap="none" rtlCol="0">
            <a:spAutoFit/>
          </a:bodyPr>
          <a:lstStyle/>
          <a:p>
            <a:r>
              <a:rPr lang="en-US" dirty="0"/>
              <a:t>Redmon et al. 2015, You Only Look Once: Unified real-time object detection</a:t>
            </a:r>
          </a:p>
        </p:txBody>
      </p:sp>
      <mc:AlternateContent xmlns:mc="http://schemas.openxmlformats.org/markup-compatibility/2006" xmlns:a14="http://schemas.microsoft.com/office/drawing/2010/main">
        <mc:Choice Requires="a14">
          <p:sp>
            <p:nvSpPr>
              <p:cNvPr id="11" name="Content Placeholder 3">
                <a:extLst>
                  <a:ext uri="{FF2B5EF4-FFF2-40B4-BE49-F238E27FC236}">
                    <a16:creationId xmlns:a16="http://schemas.microsoft.com/office/drawing/2014/main" id="{D23D8FF9-5E36-2053-3BB4-6E2FA76C4D20}"/>
                  </a:ext>
                </a:extLst>
              </p:cNvPr>
              <p:cNvSpPr txBox="1">
                <a:spLocks/>
              </p:cNvSpPr>
              <p:nvPr/>
            </p:nvSpPr>
            <p:spPr>
              <a:xfrm>
                <a:off x="5627082" y="1213306"/>
                <a:ext cx="1019702" cy="4375621"/>
              </a:xfrm>
              <a:prstGeom prst="rect">
                <a:avLst/>
              </a:prstGeom>
              <a:noFill/>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rPr>
                        <m:t>𝑦</m:t>
                      </m:r>
                      <m:r>
                        <a:rPr lang="en-CA" sz="2000" i="1" smtClean="0">
                          <a:latin typeface="Cambria Math" panose="02040503050406030204" pitchFamily="18" charset="0"/>
                        </a:rPr>
                        <m:t>=</m:t>
                      </m:r>
                      <m:d>
                        <m:dPr>
                          <m:begChr m:val="["/>
                          <m:endChr m:val="]"/>
                          <m:ctrlPr>
                            <a:rPr lang="en-CA" sz="2000" i="1" smtClean="0">
                              <a:latin typeface="Cambria Math" panose="02040503050406030204" pitchFamily="18" charset="0"/>
                            </a:rPr>
                          </m:ctrlPr>
                        </m:dPr>
                        <m:e>
                          <m:m>
                            <m:mPr>
                              <m:mcs>
                                <m:mc>
                                  <m:mcPr>
                                    <m:count m:val="1"/>
                                    <m:mcJc m:val="center"/>
                                  </m:mcPr>
                                </m:mc>
                              </m:mcs>
                              <m:ctrlPr>
                                <a:rPr lang="en-CA" sz="2000" i="1" smtClean="0">
                                  <a:latin typeface="Cambria Math" panose="02040503050406030204" pitchFamily="18" charset="0"/>
                                </a:rPr>
                              </m:ctrlPr>
                            </m:mPr>
                            <m:mr>
                              <m:e>
                                <m:sSub>
                                  <m:sSubPr>
                                    <m:ctrlPr>
                                      <a:rPr lang="en-CA" sz="2000" i="1" smtClean="0">
                                        <a:latin typeface="Cambria Math" panose="02040503050406030204" pitchFamily="18" charset="0"/>
                                      </a:rPr>
                                    </m:ctrlPr>
                                  </m:sSubPr>
                                  <m:e>
                                    <m:r>
                                      <a:rPr lang="en-CA" sz="2000" i="1" smtClean="0">
                                        <a:solidFill>
                                          <a:srgbClr val="FF0000"/>
                                        </a:solidFill>
                                        <a:latin typeface="Cambria Math" panose="02040503050406030204" pitchFamily="18" charset="0"/>
                                      </a:rPr>
                                      <m:t>𝑝</m:t>
                                    </m:r>
                                  </m:e>
                                  <m:sub>
                                    <m:r>
                                      <a:rPr lang="en-CA" sz="2000" i="1" smtClean="0">
                                        <a:latin typeface="Cambria Math" panose="02040503050406030204" pitchFamily="18" charset="0"/>
                                      </a:rPr>
                                      <m:t>𝑐</m:t>
                                    </m:r>
                                  </m:sub>
                                </m:sSub>
                              </m:e>
                            </m:mr>
                            <m:mr>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𝑥</m:t>
                                    </m:r>
                                  </m:sub>
                                </m:sSub>
                              </m:e>
                            </m:mr>
                            <m:mr>
                              <m:e>
                                <m:eqArr>
                                  <m:eqArrPr>
                                    <m:ctrlPr>
                                      <a:rPr lang="en-CA" sz="2000" i="1" smtClean="0">
                                        <a:latin typeface="Cambria Math" panose="02040503050406030204" pitchFamily="18" charset="0"/>
                                      </a:rPr>
                                    </m:ctrlPr>
                                  </m:eqArrPr>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𝑦</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h</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𝑏</m:t>
                                        </m:r>
                                      </m:e>
                                      <m:sub>
                                        <m:r>
                                          <a:rPr lang="en-CA" sz="2000" i="1" smtClean="0">
                                            <a:solidFill>
                                              <a:srgbClr val="FF0000"/>
                                            </a:solidFill>
                                            <a:latin typeface="Cambria Math" panose="02040503050406030204" pitchFamily="18" charset="0"/>
                                          </a:rPr>
                                          <m:t>𝑤</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𝑐</m:t>
                                        </m:r>
                                      </m:e>
                                      <m:sub>
                                        <m:r>
                                          <a:rPr lang="en-CA" sz="2000" i="1" smtClean="0">
                                            <a:solidFill>
                                              <a:srgbClr val="FF0000"/>
                                            </a:solidFill>
                                            <a:latin typeface="Cambria Math" panose="02040503050406030204" pitchFamily="18" charset="0"/>
                                          </a:rPr>
                                          <m:t>1</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𝑐</m:t>
                                        </m:r>
                                      </m:e>
                                      <m:sub>
                                        <m:r>
                                          <a:rPr lang="en-CA" sz="2000" i="1" smtClean="0">
                                            <a:solidFill>
                                              <a:srgbClr val="FF0000"/>
                                            </a:solidFill>
                                            <a:latin typeface="Cambria Math" panose="02040503050406030204" pitchFamily="18" charset="0"/>
                                          </a:rPr>
                                          <m:t>2</m:t>
                                        </m:r>
                                      </m:sub>
                                    </m:sSub>
                                  </m:e>
                                  <m:e>
                                    <m:sSub>
                                      <m:sSubPr>
                                        <m:ctrlPr>
                                          <a:rPr lang="en-CA" sz="2000" i="1" smtClean="0">
                                            <a:solidFill>
                                              <a:srgbClr val="FF0000"/>
                                            </a:solidFill>
                                            <a:latin typeface="Cambria Math" panose="02040503050406030204" pitchFamily="18" charset="0"/>
                                          </a:rPr>
                                        </m:ctrlPr>
                                      </m:sSubPr>
                                      <m:e>
                                        <m:r>
                                          <a:rPr lang="en-CA" sz="2000" i="1" smtClean="0">
                                            <a:solidFill>
                                              <a:srgbClr val="FF0000"/>
                                            </a:solidFill>
                                            <a:latin typeface="Cambria Math" panose="02040503050406030204" pitchFamily="18" charset="0"/>
                                          </a:rPr>
                                          <m:t>𝑐</m:t>
                                        </m:r>
                                      </m:e>
                                      <m:sub>
                                        <m:r>
                                          <a:rPr lang="en-CA" sz="2000" b="0" i="1" smtClean="0">
                                            <a:solidFill>
                                              <a:srgbClr val="FF0000"/>
                                            </a:solidFill>
                                            <a:latin typeface="Cambria Math" panose="02040503050406030204" pitchFamily="18" charset="0"/>
                                          </a:rPr>
                                          <m:t>3</m:t>
                                        </m:r>
                                      </m:sub>
                                    </m:sSub>
                                  </m:e>
                                  <m:e>
                                    <m:m>
                                      <m:mPr>
                                        <m:mcs>
                                          <m:mc>
                                            <m:mcPr>
                                              <m:count m:val="1"/>
                                              <m:mcJc m:val="center"/>
                                            </m:mcPr>
                                          </m:mc>
                                        </m:mcs>
                                        <m:ctrlPr>
                                          <a:rPr lang="en-CA" sz="2000" i="1" smtClean="0">
                                            <a:solidFill>
                                              <a:srgbClr val="00B050"/>
                                            </a:solidFill>
                                            <a:latin typeface="Cambria Math" panose="02040503050406030204" pitchFamily="18" charset="0"/>
                                          </a:rPr>
                                        </m:ctrlPr>
                                      </m:mPr>
                                      <m:mr>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𝑝</m:t>
                                              </m:r>
                                            </m:e>
                                            <m:sub>
                                              <m:r>
                                                <a:rPr lang="en-CA" sz="2000" i="1">
                                                  <a:solidFill>
                                                    <a:srgbClr val="00B050"/>
                                                  </a:solidFill>
                                                  <a:latin typeface="Cambria Math" panose="02040503050406030204" pitchFamily="18" charset="0"/>
                                                </a:rPr>
                                                <m:t>𝑐</m:t>
                                              </m:r>
                                            </m:sub>
                                          </m:sSub>
                                        </m:e>
                                      </m:mr>
                                      <m:mr>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𝑥</m:t>
                                              </m:r>
                                            </m:sub>
                                          </m:sSub>
                                        </m:e>
                                      </m:mr>
                                      <m:mr>
                                        <m:e>
                                          <m:eqArr>
                                            <m:eqArrPr>
                                              <m:ctrlPr>
                                                <a:rPr lang="en-CA" sz="2000" i="1">
                                                  <a:solidFill>
                                                    <a:srgbClr val="00B050"/>
                                                  </a:solidFill>
                                                  <a:latin typeface="Cambria Math" panose="02040503050406030204" pitchFamily="18" charset="0"/>
                                                </a:rPr>
                                              </m:ctrlPr>
                                            </m:eqArrPr>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𝑦</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h</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𝑏</m:t>
                                                  </m:r>
                                                </m:e>
                                                <m:sub>
                                                  <m:r>
                                                    <a:rPr lang="en-CA" sz="2000" i="1">
                                                      <a:solidFill>
                                                        <a:srgbClr val="00B050"/>
                                                      </a:solidFill>
                                                      <a:latin typeface="Cambria Math" panose="02040503050406030204" pitchFamily="18" charset="0"/>
                                                    </a:rPr>
                                                    <m:t>𝑤</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𝑐</m:t>
                                                  </m:r>
                                                </m:e>
                                                <m:sub>
                                                  <m:r>
                                                    <a:rPr lang="en-CA" sz="2000" i="1">
                                                      <a:solidFill>
                                                        <a:srgbClr val="00B050"/>
                                                      </a:solidFill>
                                                      <a:latin typeface="Cambria Math" panose="02040503050406030204" pitchFamily="18" charset="0"/>
                                                    </a:rPr>
                                                    <m:t>1</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𝑐</m:t>
                                                  </m:r>
                                                </m:e>
                                                <m:sub>
                                                  <m:r>
                                                    <a:rPr lang="en-CA" sz="2000" i="1">
                                                      <a:solidFill>
                                                        <a:srgbClr val="00B050"/>
                                                      </a:solidFill>
                                                      <a:latin typeface="Cambria Math" panose="02040503050406030204" pitchFamily="18" charset="0"/>
                                                    </a:rPr>
                                                    <m:t>2</m:t>
                                                  </m:r>
                                                </m:sub>
                                              </m:sSub>
                                            </m:e>
                                            <m:e>
                                              <m:sSub>
                                                <m:sSubPr>
                                                  <m:ctrlPr>
                                                    <a:rPr lang="en-CA" sz="2000" i="1">
                                                      <a:solidFill>
                                                        <a:srgbClr val="00B050"/>
                                                      </a:solidFill>
                                                      <a:latin typeface="Cambria Math" panose="02040503050406030204" pitchFamily="18" charset="0"/>
                                                    </a:rPr>
                                                  </m:ctrlPr>
                                                </m:sSubPr>
                                                <m:e>
                                                  <m:r>
                                                    <a:rPr lang="en-CA" sz="2000" i="1">
                                                      <a:solidFill>
                                                        <a:srgbClr val="00B050"/>
                                                      </a:solidFill>
                                                      <a:latin typeface="Cambria Math" panose="02040503050406030204" pitchFamily="18" charset="0"/>
                                                    </a:rPr>
                                                    <m:t>𝑐</m:t>
                                                  </m:r>
                                                </m:e>
                                                <m:sub>
                                                  <m:r>
                                                    <a:rPr lang="en-CA" sz="2000" i="1">
                                                      <a:solidFill>
                                                        <a:srgbClr val="00B050"/>
                                                      </a:solidFill>
                                                      <a:latin typeface="Cambria Math" panose="02040503050406030204" pitchFamily="18" charset="0"/>
                                                    </a:rPr>
                                                    <m:t>3</m:t>
                                                  </m:r>
                                                </m:sub>
                                              </m:sSub>
                                            </m:e>
                                          </m:eqArr>
                                        </m:e>
                                      </m:mr>
                                    </m:m>
                                  </m:e>
                                </m:eqArr>
                              </m:e>
                            </m:mr>
                          </m:m>
                        </m:e>
                      </m:d>
                    </m:oMath>
                  </m:oMathPara>
                </a14:m>
                <a:endParaRPr lang="en-US" sz="2000" dirty="0"/>
              </a:p>
            </p:txBody>
          </p:sp>
        </mc:Choice>
        <mc:Fallback xmlns="">
          <p:sp>
            <p:nvSpPr>
              <p:cNvPr id="11" name="Content Placeholder 3">
                <a:extLst>
                  <a:ext uri="{FF2B5EF4-FFF2-40B4-BE49-F238E27FC236}">
                    <a16:creationId xmlns:a16="http://schemas.microsoft.com/office/drawing/2014/main" id="{D23D8FF9-5E36-2053-3BB4-6E2FA76C4D20}"/>
                  </a:ext>
                </a:extLst>
              </p:cNvPr>
              <p:cNvSpPr txBox="1">
                <a:spLocks noRot="1" noChangeAspect="1" noMove="1" noResize="1" noEditPoints="1" noAdjustHandles="1" noChangeArrowheads="1" noChangeShapeType="1" noTextEdit="1"/>
              </p:cNvSpPr>
              <p:nvPr/>
            </p:nvSpPr>
            <p:spPr>
              <a:xfrm>
                <a:off x="5627082" y="1213306"/>
                <a:ext cx="1019702" cy="4375621"/>
              </a:xfrm>
              <a:prstGeom prst="rect">
                <a:avLst/>
              </a:prstGeom>
              <a:blipFill>
                <a:blip r:embed="rId4"/>
                <a:stretch>
                  <a:fillRect l="-6173" t="-8382" b="-2890"/>
                </a:stretch>
              </a:blipFill>
            </p:spPr>
            <p:txBody>
              <a:bodyPr/>
              <a:lstStyle/>
              <a:p>
                <a:r>
                  <a:rPr lang="en-US">
                    <a:noFill/>
                  </a:rPr>
                  <a:t> </a:t>
                </a:r>
              </a:p>
            </p:txBody>
          </p:sp>
        </mc:Fallback>
      </mc:AlternateContent>
      <p:graphicFrame>
        <p:nvGraphicFramePr>
          <p:cNvPr id="8" name="Table 8">
            <a:extLst>
              <a:ext uri="{FF2B5EF4-FFF2-40B4-BE49-F238E27FC236}">
                <a16:creationId xmlns:a16="http://schemas.microsoft.com/office/drawing/2014/main" id="{CFCB1316-5DA1-E4F3-DFC8-6D8F41029175}"/>
              </a:ext>
            </a:extLst>
          </p:cNvPr>
          <p:cNvGraphicFramePr>
            <a:graphicFrameLocks noGrp="1"/>
          </p:cNvGraphicFramePr>
          <p:nvPr>
            <p:extLst>
              <p:ext uri="{D42A27DB-BD31-4B8C-83A1-F6EECF244321}">
                <p14:modId xmlns:p14="http://schemas.microsoft.com/office/powerpoint/2010/main" val="3504485280"/>
              </p:ext>
            </p:extLst>
          </p:nvPr>
        </p:nvGraphicFramePr>
        <p:xfrm>
          <a:off x="229947" y="873527"/>
          <a:ext cx="4900431" cy="3232756"/>
        </p:xfrm>
        <a:graphic>
          <a:graphicData uri="http://schemas.openxmlformats.org/drawingml/2006/table">
            <a:tbl>
              <a:tblPr firstRow="1" bandRow="1">
                <a:tableStyleId>{5940675A-B579-460E-94D1-54222C63F5DA}</a:tableStyleId>
              </a:tblPr>
              <a:tblGrid>
                <a:gridCol w="1633477">
                  <a:extLst>
                    <a:ext uri="{9D8B030D-6E8A-4147-A177-3AD203B41FA5}">
                      <a16:colId xmlns:a16="http://schemas.microsoft.com/office/drawing/2014/main" val="2759973995"/>
                    </a:ext>
                  </a:extLst>
                </a:gridCol>
                <a:gridCol w="1633477">
                  <a:extLst>
                    <a:ext uri="{9D8B030D-6E8A-4147-A177-3AD203B41FA5}">
                      <a16:colId xmlns:a16="http://schemas.microsoft.com/office/drawing/2014/main" val="951872760"/>
                    </a:ext>
                  </a:extLst>
                </a:gridCol>
                <a:gridCol w="1633477">
                  <a:extLst>
                    <a:ext uri="{9D8B030D-6E8A-4147-A177-3AD203B41FA5}">
                      <a16:colId xmlns:a16="http://schemas.microsoft.com/office/drawing/2014/main" val="1415827399"/>
                    </a:ext>
                  </a:extLst>
                </a:gridCol>
              </a:tblGrid>
              <a:tr h="1083728">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219931321"/>
                  </a:ext>
                </a:extLst>
              </a:tr>
              <a:tr h="1074514">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65221421"/>
                  </a:ext>
                </a:extLst>
              </a:tr>
              <a:tr h="1074514">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tc>
                  <a:txBody>
                    <a:bodyPr/>
                    <a:lstStyle/>
                    <a:p>
                      <a:endParaRPr lang="en-US" dirty="0"/>
                    </a:p>
                  </a:txBody>
                  <a:tcPr>
                    <a:lnL w="38100" cap="flat" cmpd="sng" algn="ctr">
                      <a:solidFill>
                        <a:schemeClr val="tx1"/>
                      </a:solidFill>
                      <a:prstDash val="solid"/>
                      <a:round/>
                      <a:headEnd type="none" w="med" len="med"/>
                      <a:tailEnd type="none" w="med" len="med"/>
                    </a:lnL>
                    <a:lnR w="38100" cap="flat" cmpd="sng" algn="ctr">
                      <a:solidFill>
                        <a:schemeClr val="tx1"/>
                      </a:solidFill>
                      <a:prstDash val="solid"/>
                      <a:round/>
                      <a:headEnd type="none" w="med" len="med"/>
                      <a:tailEnd type="none" w="med" len="med"/>
                    </a:lnR>
                    <a:lnT w="38100" cap="flat" cmpd="sng" algn="ctr">
                      <a:solidFill>
                        <a:schemeClr val="tx1"/>
                      </a:solidFill>
                      <a:prstDash val="solid"/>
                      <a:round/>
                      <a:headEnd type="none" w="med" len="med"/>
                      <a:tailEnd type="none" w="med" len="med"/>
                    </a:lnT>
                    <a:lnB w="381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993911667"/>
                  </a:ext>
                </a:extLst>
              </a:tr>
            </a:tbl>
          </a:graphicData>
        </a:graphic>
      </p:graphicFrame>
      <p:sp>
        <p:nvSpPr>
          <p:cNvPr id="9" name="Oval 8">
            <a:extLst>
              <a:ext uri="{FF2B5EF4-FFF2-40B4-BE49-F238E27FC236}">
                <a16:creationId xmlns:a16="http://schemas.microsoft.com/office/drawing/2014/main" id="{B2CF29FD-831F-64FD-D644-6382A42AFCEE}"/>
              </a:ext>
            </a:extLst>
          </p:cNvPr>
          <p:cNvSpPr/>
          <p:nvPr/>
        </p:nvSpPr>
        <p:spPr>
          <a:xfrm>
            <a:off x="2604655" y="2992582"/>
            <a:ext cx="45719" cy="4571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C44121D1-F2F1-4A0D-B90D-31CE80440DFC}"/>
              </a:ext>
            </a:extLst>
          </p:cNvPr>
          <p:cNvSpPr/>
          <p:nvPr/>
        </p:nvSpPr>
        <p:spPr>
          <a:xfrm>
            <a:off x="3183435" y="2565168"/>
            <a:ext cx="166254" cy="126077"/>
          </a:xfrm>
          <a:prstGeom prst="ellipse">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Frame 11">
            <a:extLst>
              <a:ext uri="{FF2B5EF4-FFF2-40B4-BE49-F238E27FC236}">
                <a16:creationId xmlns:a16="http://schemas.microsoft.com/office/drawing/2014/main" id="{7E05DA41-186F-DBE9-9455-4A25AD9F6924}"/>
              </a:ext>
            </a:extLst>
          </p:cNvPr>
          <p:cNvSpPr/>
          <p:nvPr/>
        </p:nvSpPr>
        <p:spPr>
          <a:xfrm>
            <a:off x="429491" y="5414385"/>
            <a:ext cx="2159801" cy="958706"/>
          </a:xfrm>
          <a:prstGeom prst="frame">
            <a:avLst>
              <a:gd name="adj1" fmla="val 67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Oval 12">
            <a:extLst>
              <a:ext uri="{FF2B5EF4-FFF2-40B4-BE49-F238E27FC236}">
                <a16:creationId xmlns:a16="http://schemas.microsoft.com/office/drawing/2014/main" id="{E6EBE88C-4DD4-4FF7-9F8A-43E24043BDFC}"/>
              </a:ext>
            </a:extLst>
          </p:cNvPr>
          <p:cNvSpPr/>
          <p:nvPr/>
        </p:nvSpPr>
        <p:spPr>
          <a:xfrm>
            <a:off x="1385456" y="5866028"/>
            <a:ext cx="151646" cy="11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Frame 13">
            <a:extLst>
              <a:ext uri="{FF2B5EF4-FFF2-40B4-BE49-F238E27FC236}">
                <a16:creationId xmlns:a16="http://schemas.microsoft.com/office/drawing/2014/main" id="{EC935E94-694F-A437-D361-995ACCD53A95}"/>
              </a:ext>
            </a:extLst>
          </p:cNvPr>
          <p:cNvSpPr/>
          <p:nvPr/>
        </p:nvSpPr>
        <p:spPr>
          <a:xfrm>
            <a:off x="3754582" y="5026457"/>
            <a:ext cx="1086007" cy="1466418"/>
          </a:xfrm>
          <a:prstGeom prst="frame">
            <a:avLst>
              <a:gd name="adj1" fmla="val 612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Oval 17">
            <a:extLst>
              <a:ext uri="{FF2B5EF4-FFF2-40B4-BE49-F238E27FC236}">
                <a16:creationId xmlns:a16="http://schemas.microsoft.com/office/drawing/2014/main" id="{2E4B1614-17E7-C548-7B84-FDCE6EDD5B3B}"/>
              </a:ext>
            </a:extLst>
          </p:cNvPr>
          <p:cNvSpPr/>
          <p:nvPr/>
        </p:nvSpPr>
        <p:spPr>
          <a:xfrm>
            <a:off x="4211793" y="5727477"/>
            <a:ext cx="151646" cy="11913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C95BB38-EDDE-7C36-2494-B0ABDB52C0F9}"/>
              </a:ext>
            </a:extLst>
          </p:cNvPr>
          <p:cNvSpPr txBox="1"/>
          <p:nvPr/>
        </p:nvSpPr>
        <p:spPr>
          <a:xfrm>
            <a:off x="554182" y="5026457"/>
            <a:ext cx="1475404" cy="369332"/>
          </a:xfrm>
          <a:prstGeom prst="rect">
            <a:avLst/>
          </a:prstGeom>
          <a:noFill/>
        </p:spPr>
        <p:txBody>
          <a:bodyPr wrap="none" rtlCol="0">
            <a:spAutoFit/>
          </a:bodyPr>
          <a:lstStyle/>
          <a:p>
            <a:r>
              <a:rPr lang="en-US" dirty="0"/>
              <a:t>Anchor box 1 </a:t>
            </a:r>
          </a:p>
        </p:txBody>
      </p:sp>
      <p:sp>
        <p:nvSpPr>
          <p:cNvPr id="20" name="TextBox 19">
            <a:extLst>
              <a:ext uri="{FF2B5EF4-FFF2-40B4-BE49-F238E27FC236}">
                <a16:creationId xmlns:a16="http://schemas.microsoft.com/office/drawing/2014/main" id="{FBCAA28B-F24B-FB31-A5FA-9290C6002714}"/>
              </a:ext>
            </a:extLst>
          </p:cNvPr>
          <p:cNvSpPr txBox="1"/>
          <p:nvPr/>
        </p:nvSpPr>
        <p:spPr>
          <a:xfrm rot="16200000">
            <a:off x="2502028" y="5404262"/>
            <a:ext cx="1789592" cy="369332"/>
          </a:xfrm>
          <a:prstGeom prst="rect">
            <a:avLst/>
          </a:prstGeom>
          <a:noFill/>
        </p:spPr>
        <p:txBody>
          <a:bodyPr wrap="square" rtlCol="0">
            <a:spAutoFit/>
          </a:bodyPr>
          <a:lstStyle/>
          <a:p>
            <a:r>
              <a:rPr lang="en-US" dirty="0"/>
              <a:t>Anchor box 2 </a:t>
            </a:r>
          </a:p>
        </p:txBody>
      </p:sp>
      <mc:AlternateContent xmlns:mc="http://schemas.openxmlformats.org/markup-compatibility/2006">
        <mc:Choice xmlns:a14="http://schemas.microsoft.com/office/drawing/2010/main" Requires="a14">
          <p:sp>
            <p:nvSpPr>
              <p:cNvPr id="17" name="Content Placeholder 3">
                <a:extLst>
                  <a:ext uri="{FF2B5EF4-FFF2-40B4-BE49-F238E27FC236}">
                    <a16:creationId xmlns:a16="http://schemas.microsoft.com/office/drawing/2014/main" id="{01D60302-AAC2-C172-57D2-E4532D55FA52}"/>
                  </a:ext>
                </a:extLst>
              </p:cNvPr>
              <p:cNvSpPr txBox="1">
                <a:spLocks/>
              </p:cNvSpPr>
              <p:nvPr/>
            </p:nvSpPr>
            <p:spPr>
              <a:xfrm>
                <a:off x="7089144" y="1455360"/>
                <a:ext cx="1465189" cy="4133567"/>
              </a:xfrm>
              <a:prstGeom prst="rect">
                <a:avLst/>
              </a:prstGeom>
              <a:noFill/>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rPr>
                        <m:t>𝑦</m:t>
                      </m:r>
                      <m:r>
                        <a:rPr lang="en-CA" sz="2000" i="1" smtClean="0">
                          <a:latin typeface="Cambria Math" panose="02040503050406030204" pitchFamily="18" charset="0"/>
                        </a:rPr>
                        <m:t>=</m:t>
                      </m:r>
                      <m:d>
                        <m:dPr>
                          <m:begChr m:val="["/>
                          <m:endChr m:val="]"/>
                          <m:ctrlPr>
                            <a:rPr lang="en-CA" sz="2000" i="1" smtClean="0">
                              <a:latin typeface="Cambria Math" panose="02040503050406030204" pitchFamily="18" charset="0"/>
                            </a:rPr>
                          </m:ctrlPr>
                        </m:dPr>
                        <m:e>
                          <m:m>
                            <m:mPr>
                              <m:mcs>
                                <m:mc>
                                  <m:mcPr>
                                    <m:count m:val="1"/>
                                    <m:mcJc m:val="center"/>
                                  </m:mcPr>
                                </m:mc>
                              </m:mcs>
                              <m:ctrlPr>
                                <a:rPr lang="en-CA" sz="2000" i="1" smtClean="0">
                                  <a:latin typeface="Cambria Math" panose="02040503050406030204" pitchFamily="18" charset="0"/>
                                </a:rPr>
                              </m:ctrlPr>
                            </m:mPr>
                            <m:mr>
                              <m:e>
                                <m:r>
                                  <m:rPr>
                                    <m:brk m:alnAt="7"/>
                                  </m:rPr>
                                  <a:rPr lang="en-CA" sz="2000" b="0" i="1" smtClean="0">
                                    <a:latin typeface="Cambria Math" panose="02040503050406030204" pitchFamily="18" charset="0"/>
                                  </a:rPr>
                                  <m:t>1</m:t>
                                </m:r>
                              </m:e>
                            </m:mr>
                            <m:mr>
                              <m:e>
                                <m:r>
                                  <a:rPr lang="en-CA" sz="2000" b="0" i="1" smtClean="0">
                                    <a:latin typeface="Cambria Math" panose="02040503050406030204" pitchFamily="18" charset="0"/>
                                  </a:rPr>
                                  <m:t>0.5</m:t>
                                </m:r>
                              </m:e>
                            </m:mr>
                            <m:mr>
                              <m:e>
                                <m:eqArr>
                                  <m:eqArrPr>
                                    <m:ctrlPr>
                                      <a:rPr lang="en-CA" sz="2000" i="1" smtClean="0">
                                        <a:latin typeface="Cambria Math" panose="02040503050406030204" pitchFamily="18" charset="0"/>
                                      </a:rPr>
                                    </m:ctrlPr>
                                  </m:eqArrPr>
                                  <m:e>
                                    <m:r>
                                      <a:rPr lang="en-CA" sz="2000" b="0" i="1" smtClean="0">
                                        <a:latin typeface="Cambria Math" panose="02040503050406030204" pitchFamily="18" charset="0"/>
                                      </a:rPr>
                                      <m:t>0.8</m:t>
                                    </m:r>
                                  </m:e>
                                  <m:e>
                                    <m:r>
                                      <a:rPr lang="en-CA" sz="2000" b="0" i="1" smtClean="0">
                                        <a:solidFill>
                                          <a:srgbClr val="FF0000"/>
                                        </a:solidFill>
                                        <a:latin typeface="Cambria Math" panose="02040503050406030204" pitchFamily="18" charset="0"/>
                                      </a:rPr>
                                      <m:t>1.2</m:t>
                                    </m:r>
                                  </m:e>
                                  <m:e>
                                    <m:r>
                                      <a:rPr lang="en-CA" sz="2000" b="0" i="1" smtClean="0">
                                        <a:solidFill>
                                          <a:srgbClr val="FF0000"/>
                                        </a:solidFill>
                                        <a:latin typeface="Cambria Math" panose="02040503050406030204" pitchFamily="18" charset="0"/>
                                      </a:rPr>
                                      <m:t>2.0</m:t>
                                    </m:r>
                                  </m:e>
                                  <m:e>
                                    <m:r>
                                      <a:rPr lang="en-CA" sz="2000" b="0" i="1" smtClean="0">
                                        <a:solidFill>
                                          <a:srgbClr val="FF0000"/>
                                        </a:solidFill>
                                        <a:latin typeface="Cambria Math" panose="02040503050406030204" pitchFamily="18" charset="0"/>
                                      </a:rPr>
                                      <m:t>0</m:t>
                                    </m:r>
                                  </m:e>
                                  <m:e>
                                    <m:r>
                                      <a:rPr lang="en-CA" sz="2000" b="0" i="1" smtClean="0">
                                        <a:solidFill>
                                          <a:srgbClr val="FF0000"/>
                                        </a:solidFill>
                                        <a:latin typeface="Cambria Math" panose="02040503050406030204" pitchFamily="18" charset="0"/>
                                      </a:rPr>
                                      <m:t>1</m:t>
                                    </m:r>
                                  </m:e>
                                  <m:e>
                                    <m:r>
                                      <a:rPr lang="en-CA" sz="2000" b="0" i="1" smtClean="0">
                                        <a:solidFill>
                                          <a:srgbClr val="FF0000"/>
                                        </a:solidFill>
                                        <a:latin typeface="Cambria Math" panose="02040503050406030204" pitchFamily="18" charset="0"/>
                                      </a:rPr>
                                      <m:t>0</m:t>
                                    </m:r>
                                  </m:e>
                                  <m:e>
                                    <m:m>
                                      <m:mPr>
                                        <m:mcs>
                                          <m:mc>
                                            <m:mcPr>
                                              <m:count m:val="1"/>
                                              <m:mcJc m:val="center"/>
                                            </m:mcPr>
                                          </m:mc>
                                        </m:mcs>
                                        <m:ctrlPr>
                                          <a:rPr lang="en-CA" sz="2000" i="1" smtClean="0">
                                            <a:solidFill>
                                              <a:srgbClr val="00B050"/>
                                            </a:solidFill>
                                            <a:latin typeface="Cambria Math" panose="02040503050406030204" pitchFamily="18" charset="0"/>
                                          </a:rPr>
                                        </m:ctrlPr>
                                      </m:mPr>
                                      <m:mr>
                                        <m:e>
                                          <m:r>
                                            <m:rPr>
                                              <m:brk m:alnAt="7"/>
                                            </m:rPr>
                                            <a:rPr lang="en-CA" sz="2000" b="0" i="1" smtClean="0">
                                              <a:solidFill>
                                                <a:srgbClr val="00B050"/>
                                              </a:solidFill>
                                              <a:latin typeface="Cambria Math" panose="02040503050406030204" pitchFamily="18" charset="0"/>
                                            </a:rPr>
                                            <m:t>0.98</m:t>
                                          </m:r>
                                        </m:e>
                                      </m:mr>
                                      <m:mr>
                                        <m:e>
                                          <m:r>
                                            <a:rPr lang="en-CA" sz="2000" b="0" i="1" smtClean="0">
                                              <a:solidFill>
                                                <a:srgbClr val="00B050"/>
                                              </a:solidFill>
                                              <a:latin typeface="Cambria Math" panose="02040503050406030204" pitchFamily="18" charset="0"/>
                                            </a:rPr>
                                            <m:t>0.5</m:t>
                                          </m:r>
                                        </m:e>
                                      </m:mr>
                                      <m:mr>
                                        <m:e>
                                          <m:eqArr>
                                            <m:eqArrPr>
                                              <m:ctrlPr>
                                                <a:rPr lang="en-CA" sz="2000" i="1">
                                                  <a:solidFill>
                                                    <a:srgbClr val="00B050"/>
                                                  </a:solidFill>
                                                  <a:latin typeface="Cambria Math" panose="02040503050406030204" pitchFamily="18" charset="0"/>
                                                </a:rPr>
                                              </m:ctrlPr>
                                            </m:eqArrPr>
                                            <m:e>
                                              <m:r>
                                                <a:rPr lang="en-CA" sz="2000" b="0" i="1" smtClean="0">
                                                  <a:solidFill>
                                                    <a:srgbClr val="00B050"/>
                                                  </a:solidFill>
                                                  <a:latin typeface="Cambria Math" panose="02040503050406030204" pitchFamily="18" charset="0"/>
                                                </a:rPr>
                                                <m:t>0.8</m:t>
                                              </m:r>
                                            </m:e>
                                            <m:e>
                                              <m:r>
                                                <a:rPr lang="en-CA" sz="2000" b="0" i="1" smtClean="0">
                                                  <a:solidFill>
                                                    <a:srgbClr val="00B050"/>
                                                  </a:solidFill>
                                                  <a:latin typeface="Cambria Math" panose="02040503050406030204" pitchFamily="18" charset="0"/>
                                                </a:rPr>
                                                <m:t>2</m:t>
                                              </m:r>
                                            </m:e>
                                            <m:e>
                                              <m:r>
                                                <a:rPr lang="en-CA" sz="2000" b="0" i="1" smtClean="0">
                                                  <a:solidFill>
                                                    <a:srgbClr val="00B050"/>
                                                  </a:solidFill>
                                                  <a:latin typeface="Cambria Math" panose="02040503050406030204" pitchFamily="18" charset="0"/>
                                                </a:rPr>
                                                <m:t>0.3</m:t>
                                              </m:r>
                                            </m:e>
                                            <m:e>
                                              <m:r>
                                                <a:rPr lang="en-CA" sz="2000" b="0" i="1" smtClean="0">
                                                  <a:solidFill>
                                                    <a:srgbClr val="00B050"/>
                                                  </a:solidFill>
                                                  <a:latin typeface="Cambria Math" panose="02040503050406030204" pitchFamily="18" charset="0"/>
                                                </a:rPr>
                                                <m:t>1</m:t>
                                              </m:r>
                                            </m:e>
                                            <m:e>
                                              <m:r>
                                                <a:rPr lang="en-CA" sz="2000" b="0" i="1" smtClean="0">
                                                  <a:solidFill>
                                                    <a:srgbClr val="00B050"/>
                                                  </a:solidFill>
                                                  <a:latin typeface="Cambria Math" panose="02040503050406030204" pitchFamily="18" charset="0"/>
                                                </a:rPr>
                                                <m:t>0</m:t>
                                              </m:r>
                                            </m:e>
                                            <m:e>
                                              <m:r>
                                                <a:rPr lang="en-CA" sz="2000" b="0" i="1" smtClean="0">
                                                  <a:solidFill>
                                                    <a:srgbClr val="00B050"/>
                                                  </a:solidFill>
                                                  <a:latin typeface="Cambria Math" panose="02040503050406030204" pitchFamily="18" charset="0"/>
                                                </a:rPr>
                                                <m:t>0</m:t>
                                              </m:r>
                                            </m:e>
                                          </m:eqArr>
                                        </m:e>
                                      </m:mr>
                                    </m:m>
                                  </m:e>
                                </m:eqArr>
                              </m:e>
                            </m:mr>
                          </m:m>
                        </m:e>
                      </m:d>
                    </m:oMath>
                  </m:oMathPara>
                </a14:m>
                <a:endParaRPr lang="en-US" sz="2000" dirty="0"/>
              </a:p>
            </p:txBody>
          </p:sp>
        </mc:Choice>
        <mc:Fallback>
          <p:sp>
            <p:nvSpPr>
              <p:cNvPr id="17" name="Content Placeholder 3">
                <a:extLst>
                  <a:ext uri="{FF2B5EF4-FFF2-40B4-BE49-F238E27FC236}">
                    <a16:creationId xmlns:a16="http://schemas.microsoft.com/office/drawing/2014/main" id="{01D60302-AAC2-C172-57D2-E4532D55FA52}"/>
                  </a:ext>
                </a:extLst>
              </p:cNvPr>
              <p:cNvSpPr txBox="1">
                <a:spLocks noRot="1" noChangeAspect="1" noMove="1" noResize="1" noEditPoints="1" noAdjustHandles="1" noChangeArrowheads="1" noChangeShapeType="1" noTextEdit="1"/>
              </p:cNvSpPr>
              <p:nvPr/>
            </p:nvSpPr>
            <p:spPr>
              <a:xfrm>
                <a:off x="7089144" y="1455360"/>
                <a:ext cx="1465189" cy="4133567"/>
              </a:xfrm>
              <a:prstGeom prst="rect">
                <a:avLst/>
              </a:prstGeom>
              <a:blipFill>
                <a:blip r:embed="rId5"/>
                <a:stretch>
                  <a:fillRect t="-8869" b="-3976"/>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9" name="Content Placeholder 3">
                <a:extLst>
                  <a:ext uri="{FF2B5EF4-FFF2-40B4-BE49-F238E27FC236}">
                    <a16:creationId xmlns:a16="http://schemas.microsoft.com/office/drawing/2014/main" id="{C151AF3C-9CC4-E3F5-430D-78B1D90A0DC0}"/>
                  </a:ext>
                </a:extLst>
              </p:cNvPr>
              <p:cNvSpPr txBox="1">
                <a:spLocks/>
              </p:cNvSpPr>
              <p:nvPr/>
            </p:nvSpPr>
            <p:spPr>
              <a:xfrm>
                <a:off x="8854750" y="1455359"/>
                <a:ext cx="1465189" cy="4175695"/>
              </a:xfrm>
              <a:prstGeom prst="rect">
                <a:avLst/>
              </a:prstGeom>
              <a:noFill/>
            </p:spPr>
            <p:txBody>
              <a:bodyPr vert="horz" wrap="squar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r>
                        <a:rPr lang="en-CA" sz="2000" i="1" smtClean="0">
                          <a:latin typeface="Cambria Math" panose="02040503050406030204" pitchFamily="18" charset="0"/>
                        </a:rPr>
                        <m:t>𝑦</m:t>
                      </m:r>
                      <m:r>
                        <a:rPr lang="en-CA" sz="2000" i="1" smtClean="0">
                          <a:latin typeface="Cambria Math" panose="02040503050406030204" pitchFamily="18" charset="0"/>
                        </a:rPr>
                        <m:t>=</m:t>
                      </m:r>
                      <m:d>
                        <m:dPr>
                          <m:begChr m:val="["/>
                          <m:endChr m:val="]"/>
                          <m:ctrlPr>
                            <a:rPr lang="en-CA" sz="2000" i="1" smtClean="0">
                              <a:latin typeface="Cambria Math" panose="02040503050406030204" pitchFamily="18" charset="0"/>
                            </a:rPr>
                          </m:ctrlPr>
                        </m:dPr>
                        <m:e>
                          <m:m>
                            <m:mPr>
                              <m:mcs>
                                <m:mc>
                                  <m:mcPr>
                                    <m:count m:val="1"/>
                                    <m:mcJc m:val="center"/>
                                  </m:mcPr>
                                </m:mc>
                              </m:mcs>
                              <m:ctrlPr>
                                <a:rPr lang="en-CA" sz="2000" i="1" smtClean="0">
                                  <a:latin typeface="Cambria Math" panose="02040503050406030204" pitchFamily="18" charset="0"/>
                                </a:rPr>
                              </m:ctrlPr>
                            </m:mPr>
                            <m:mr>
                              <m:e>
                                <m:r>
                                  <m:rPr>
                                    <m:brk m:alnAt="7"/>
                                  </m:rPr>
                                  <a:rPr lang="en-CA" sz="2000" b="0" i="1" smtClean="0">
                                    <a:latin typeface="Cambria Math" panose="02040503050406030204" pitchFamily="18" charset="0"/>
                                  </a:rPr>
                                  <m:t>0</m:t>
                                </m:r>
                              </m:e>
                            </m:mr>
                            <m:mr>
                              <m:e/>
                            </m:mr>
                            <m:mr>
                              <m:e>
                                <m:eqArr>
                                  <m:eqArrPr>
                                    <m:ctrlPr>
                                      <a:rPr lang="en-CA" sz="2000" i="1" smtClean="0">
                                        <a:latin typeface="Cambria Math" panose="02040503050406030204" pitchFamily="18" charset="0"/>
                                      </a:rPr>
                                    </m:ctrlPr>
                                  </m:eqArrPr>
                                  <m:e/>
                                  <m:e/>
                                  <m:e/>
                                  <m:e>
                                    <m:r>
                                      <a:rPr lang="en-CA" sz="2000" b="0" i="1" smtClean="0">
                                        <a:solidFill>
                                          <a:srgbClr val="FF0000"/>
                                        </a:solidFill>
                                        <a:latin typeface="Cambria Math" panose="02040503050406030204" pitchFamily="18" charset="0"/>
                                      </a:rPr>
                                      <m:t>0</m:t>
                                    </m:r>
                                  </m:e>
                                  <m:e>
                                    <m:r>
                                      <a:rPr lang="en-CA" sz="2000" b="0" i="1" smtClean="0">
                                        <a:solidFill>
                                          <a:srgbClr val="FF0000"/>
                                        </a:solidFill>
                                        <a:latin typeface="Cambria Math" panose="02040503050406030204" pitchFamily="18" charset="0"/>
                                      </a:rPr>
                                      <m:t>0</m:t>
                                    </m:r>
                                  </m:e>
                                  <m:e>
                                    <m:r>
                                      <a:rPr lang="en-CA" sz="2000" b="0" i="1" smtClean="0">
                                        <a:solidFill>
                                          <a:srgbClr val="FF0000"/>
                                        </a:solidFill>
                                        <a:latin typeface="Cambria Math" panose="02040503050406030204" pitchFamily="18" charset="0"/>
                                      </a:rPr>
                                      <m:t>0</m:t>
                                    </m:r>
                                  </m:e>
                                  <m:e>
                                    <m:m>
                                      <m:mPr>
                                        <m:mcs>
                                          <m:mc>
                                            <m:mcPr>
                                              <m:count m:val="1"/>
                                              <m:mcJc m:val="center"/>
                                            </m:mcPr>
                                          </m:mc>
                                        </m:mcs>
                                        <m:ctrlPr>
                                          <a:rPr lang="en-CA" sz="2000" i="1" smtClean="0">
                                            <a:solidFill>
                                              <a:srgbClr val="00B050"/>
                                            </a:solidFill>
                                            <a:latin typeface="Cambria Math" panose="02040503050406030204" pitchFamily="18" charset="0"/>
                                          </a:rPr>
                                        </m:ctrlPr>
                                      </m:mPr>
                                      <m:mr>
                                        <m:e>
                                          <m:r>
                                            <m:rPr>
                                              <m:brk m:alnAt="7"/>
                                            </m:rPr>
                                            <a:rPr lang="en-CA" sz="2000" b="0" i="1" smtClean="0">
                                              <a:solidFill>
                                                <a:srgbClr val="00B050"/>
                                              </a:solidFill>
                                              <a:latin typeface="Cambria Math" panose="02040503050406030204" pitchFamily="18" charset="0"/>
                                            </a:rPr>
                                            <m:t>0</m:t>
                                          </m:r>
                                        </m:e>
                                      </m:mr>
                                      <m:mr>
                                        <m:e/>
                                      </m:mr>
                                      <m:mr>
                                        <m:e>
                                          <m:eqArr>
                                            <m:eqArrPr>
                                              <m:ctrlPr>
                                                <a:rPr lang="en-CA" sz="2000" i="1">
                                                  <a:solidFill>
                                                    <a:srgbClr val="00B050"/>
                                                  </a:solidFill>
                                                  <a:latin typeface="Cambria Math" panose="02040503050406030204" pitchFamily="18" charset="0"/>
                                                </a:rPr>
                                              </m:ctrlPr>
                                            </m:eqArrPr>
                                            <m:e/>
                                            <m:e/>
                                            <m:e/>
                                            <m:e>
                                              <m:r>
                                                <a:rPr lang="en-CA" sz="2000" b="0" i="1" smtClean="0">
                                                  <a:solidFill>
                                                    <a:srgbClr val="00B050"/>
                                                  </a:solidFill>
                                                  <a:latin typeface="Cambria Math" panose="02040503050406030204" pitchFamily="18" charset="0"/>
                                                </a:rPr>
                                                <m:t>0</m:t>
                                              </m:r>
                                            </m:e>
                                            <m:e>
                                              <m:r>
                                                <a:rPr lang="en-CA" sz="2000" b="0" i="1" smtClean="0">
                                                  <a:solidFill>
                                                    <a:srgbClr val="00B050"/>
                                                  </a:solidFill>
                                                  <a:latin typeface="Cambria Math" panose="02040503050406030204" pitchFamily="18" charset="0"/>
                                                </a:rPr>
                                                <m:t>0</m:t>
                                              </m:r>
                                            </m:e>
                                            <m:e>
                                              <m:r>
                                                <a:rPr lang="en-CA" sz="2000" b="0" i="1" smtClean="0">
                                                  <a:solidFill>
                                                    <a:srgbClr val="00B050"/>
                                                  </a:solidFill>
                                                  <a:latin typeface="Cambria Math" panose="02040503050406030204" pitchFamily="18" charset="0"/>
                                                </a:rPr>
                                                <m:t>0</m:t>
                                              </m:r>
                                            </m:e>
                                          </m:eqArr>
                                        </m:e>
                                      </m:mr>
                                    </m:m>
                                  </m:e>
                                </m:eqArr>
                              </m:e>
                            </m:mr>
                          </m:m>
                        </m:e>
                      </m:d>
                    </m:oMath>
                  </m:oMathPara>
                </a14:m>
                <a:endParaRPr lang="en-US" sz="2000" dirty="0"/>
              </a:p>
            </p:txBody>
          </p:sp>
        </mc:Choice>
        <mc:Fallback>
          <p:sp>
            <p:nvSpPr>
              <p:cNvPr id="19" name="Content Placeholder 3">
                <a:extLst>
                  <a:ext uri="{FF2B5EF4-FFF2-40B4-BE49-F238E27FC236}">
                    <a16:creationId xmlns:a16="http://schemas.microsoft.com/office/drawing/2014/main" id="{C151AF3C-9CC4-E3F5-430D-78B1D90A0DC0}"/>
                  </a:ext>
                </a:extLst>
              </p:cNvPr>
              <p:cNvSpPr txBox="1">
                <a:spLocks noRot="1" noChangeAspect="1" noMove="1" noResize="1" noEditPoints="1" noAdjustHandles="1" noChangeArrowheads="1" noChangeShapeType="1" noTextEdit="1"/>
              </p:cNvSpPr>
              <p:nvPr/>
            </p:nvSpPr>
            <p:spPr>
              <a:xfrm>
                <a:off x="8854750" y="1455359"/>
                <a:ext cx="1465189" cy="4175695"/>
              </a:xfrm>
              <a:prstGeom prst="rect">
                <a:avLst/>
              </a:prstGeom>
              <a:blipFill>
                <a:blip r:embed="rId6"/>
                <a:stretch>
                  <a:fillRect t="-8485" b="-4242"/>
                </a:stretch>
              </a:blipFill>
            </p:spPr>
            <p:txBody>
              <a:bodyPr/>
              <a:lstStyle/>
              <a:p>
                <a:r>
                  <a:rPr lang="en-US">
                    <a:noFill/>
                  </a:rPr>
                  <a:t> </a:t>
                </a:r>
              </a:p>
            </p:txBody>
          </p:sp>
        </mc:Fallback>
      </mc:AlternateContent>
      <p:sp>
        <p:nvSpPr>
          <p:cNvPr id="21" name="Curved Up Arrow 20">
            <a:extLst>
              <a:ext uri="{FF2B5EF4-FFF2-40B4-BE49-F238E27FC236}">
                <a16:creationId xmlns:a16="http://schemas.microsoft.com/office/drawing/2014/main" id="{E4664822-FDCC-C20C-0237-3074D1FB2001}"/>
              </a:ext>
            </a:extLst>
          </p:cNvPr>
          <p:cNvSpPr/>
          <p:nvPr/>
        </p:nvSpPr>
        <p:spPr>
          <a:xfrm rot="10800000">
            <a:off x="4306050" y="-28952"/>
            <a:ext cx="5566188" cy="1207449"/>
          </a:xfrm>
          <a:prstGeom prst="curved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Curved Left Arrow 21">
            <a:extLst>
              <a:ext uri="{FF2B5EF4-FFF2-40B4-BE49-F238E27FC236}">
                <a16:creationId xmlns:a16="http://schemas.microsoft.com/office/drawing/2014/main" id="{C24930EC-0321-3BA8-A46D-A0E6BC818B6A}"/>
              </a:ext>
            </a:extLst>
          </p:cNvPr>
          <p:cNvSpPr/>
          <p:nvPr/>
        </p:nvSpPr>
        <p:spPr>
          <a:xfrm rot="5647515">
            <a:off x="4929595" y="769285"/>
            <a:ext cx="775752" cy="4689706"/>
          </a:xfrm>
          <a:prstGeom prst="curvedLef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Frame 22">
            <a:extLst>
              <a:ext uri="{FF2B5EF4-FFF2-40B4-BE49-F238E27FC236}">
                <a16:creationId xmlns:a16="http://schemas.microsoft.com/office/drawing/2014/main" id="{085BB465-8E25-7DF5-E3C4-D0B0E16B3DD8}"/>
              </a:ext>
            </a:extLst>
          </p:cNvPr>
          <p:cNvSpPr/>
          <p:nvPr/>
        </p:nvSpPr>
        <p:spPr>
          <a:xfrm>
            <a:off x="338802" y="948531"/>
            <a:ext cx="2159801" cy="958706"/>
          </a:xfrm>
          <a:prstGeom prst="frame">
            <a:avLst>
              <a:gd name="adj1" fmla="val 67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Frame 23">
            <a:extLst>
              <a:ext uri="{FF2B5EF4-FFF2-40B4-BE49-F238E27FC236}">
                <a16:creationId xmlns:a16="http://schemas.microsoft.com/office/drawing/2014/main" id="{B87AAD27-E1E5-A3A8-62D7-B4BD56554A50}"/>
              </a:ext>
            </a:extLst>
          </p:cNvPr>
          <p:cNvSpPr/>
          <p:nvPr/>
        </p:nvSpPr>
        <p:spPr>
          <a:xfrm>
            <a:off x="748880" y="758917"/>
            <a:ext cx="1086007" cy="1466418"/>
          </a:xfrm>
          <a:prstGeom prst="frame">
            <a:avLst>
              <a:gd name="adj1" fmla="val 612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Frame 24">
            <a:extLst>
              <a:ext uri="{FF2B5EF4-FFF2-40B4-BE49-F238E27FC236}">
                <a16:creationId xmlns:a16="http://schemas.microsoft.com/office/drawing/2014/main" id="{6FA7D745-C6B2-0DFF-1B4B-9330EE88261B}"/>
              </a:ext>
            </a:extLst>
          </p:cNvPr>
          <p:cNvSpPr/>
          <p:nvPr/>
        </p:nvSpPr>
        <p:spPr>
          <a:xfrm>
            <a:off x="628914" y="2473105"/>
            <a:ext cx="1086007" cy="1466418"/>
          </a:xfrm>
          <a:prstGeom prst="frame">
            <a:avLst>
              <a:gd name="adj1" fmla="val 612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6" name="Frame 25">
            <a:extLst>
              <a:ext uri="{FF2B5EF4-FFF2-40B4-BE49-F238E27FC236}">
                <a16:creationId xmlns:a16="http://schemas.microsoft.com/office/drawing/2014/main" id="{6FB11845-C437-D714-920C-421A60C07DEE}"/>
              </a:ext>
            </a:extLst>
          </p:cNvPr>
          <p:cNvSpPr/>
          <p:nvPr/>
        </p:nvSpPr>
        <p:spPr>
          <a:xfrm>
            <a:off x="2709731" y="914565"/>
            <a:ext cx="2159801" cy="958706"/>
          </a:xfrm>
          <a:prstGeom prst="frame">
            <a:avLst>
              <a:gd name="adj1" fmla="val 67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Frame 26">
            <a:extLst>
              <a:ext uri="{FF2B5EF4-FFF2-40B4-BE49-F238E27FC236}">
                <a16:creationId xmlns:a16="http://schemas.microsoft.com/office/drawing/2014/main" id="{E035C51A-E891-250F-4106-D49342892A66}"/>
              </a:ext>
            </a:extLst>
          </p:cNvPr>
          <p:cNvSpPr/>
          <p:nvPr/>
        </p:nvSpPr>
        <p:spPr>
          <a:xfrm>
            <a:off x="305555" y="2827273"/>
            <a:ext cx="2159801" cy="958706"/>
          </a:xfrm>
          <a:prstGeom prst="frame">
            <a:avLst>
              <a:gd name="adj1" fmla="val 6719"/>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Frame 27">
            <a:extLst>
              <a:ext uri="{FF2B5EF4-FFF2-40B4-BE49-F238E27FC236}">
                <a16:creationId xmlns:a16="http://schemas.microsoft.com/office/drawing/2014/main" id="{2CD66ECD-2550-0388-D65F-81600EE01EDB}"/>
              </a:ext>
            </a:extLst>
          </p:cNvPr>
          <p:cNvSpPr/>
          <p:nvPr/>
        </p:nvSpPr>
        <p:spPr>
          <a:xfrm>
            <a:off x="3561334" y="857544"/>
            <a:ext cx="802106" cy="1207451"/>
          </a:xfrm>
          <a:prstGeom prst="frame">
            <a:avLst>
              <a:gd name="adj1" fmla="val 6121"/>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9" name="TextBox 28">
            <a:extLst>
              <a:ext uri="{FF2B5EF4-FFF2-40B4-BE49-F238E27FC236}">
                <a16:creationId xmlns:a16="http://schemas.microsoft.com/office/drawing/2014/main" id="{0C1A0762-A961-A72F-10EA-6E4909237FA3}"/>
              </a:ext>
            </a:extLst>
          </p:cNvPr>
          <p:cNvSpPr txBox="1"/>
          <p:nvPr/>
        </p:nvSpPr>
        <p:spPr>
          <a:xfrm>
            <a:off x="7010779" y="6038257"/>
            <a:ext cx="4944815" cy="369332"/>
          </a:xfrm>
          <a:prstGeom prst="rect">
            <a:avLst/>
          </a:prstGeom>
          <a:noFill/>
        </p:spPr>
        <p:txBody>
          <a:bodyPr wrap="none" rtlCol="0">
            <a:spAutoFit/>
          </a:bodyPr>
          <a:lstStyle/>
          <a:p>
            <a:r>
              <a:rPr lang="en-US" dirty="0"/>
              <a:t>Does the anchor box size predefined or H/W ratio?</a:t>
            </a:r>
          </a:p>
        </p:txBody>
      </p:sp>
    </p:spTree>
    <p:extLst>
      <p:ext uri="{BB962C8B-B14F-4D97-AF65-F5344CB8AC3E}">
        <p14:creationId xmlns:p14="http://schemas.microsoft.com/office/powerpoint/2010/main" val="3310874198"/>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7B62E-C99A-3C44-300D-2EE6A3C8B897}"/>
              </a:ext>
            </a:extLst>
          </p:cNvPr>
          <p:cNvSpPr>
            <a:spLocks noGrp="1"/>
          </p:cNvSpPr>
          <p:nvPr>
            <p:ph type="title"/>
          </p:nvPr>
        </p:nvSpPr>
        <p:spPr/>
        <p:txBody>
          <a:bodyPr/>
          <a:lstStyle/>
          <a:p>
            <a:r>
              <a:rPr lang="en-US" dirty="0"/>
              <a:t>YOLO algorithm</a:t>
            </a:r>
          </a:p>
        </p:txBody>
      </p:sp>
      <p:sp>
        <p:nvSpPr>
          <p:cNvPr id="3" name="Content Placeholder 2">
            <a:extLst>
              <a:ext uri="{FF2B5EF4-FFF2-40B4-BE49-F238E27FC236}">
                <a16:creationId xmlns:a16="http://schemas.microsoft.com/office/drawing/2014/main" id="{5CC7B6C6-81DD-4E09-8F77-6DDF1B1BCA49}"/>
              </a:ext>
            </a:extLst>
          </p:cNvPr>
          <p:cNvSpPr>
            <a:spLocks noGrp="1"/>
          </p:cNvSpPr>
          <p:nvPr>
            <p:ph idx="1"/>
          </p:nvPr>
        </p:nvSpPr>
        <p:spPr/>
        <p:txBody>
          <a:bodyPr/>
          <a:lstStyle/>
          <a:p>
            <a:r>
              <a:rPr lang="en-US" dirty="0"/>
              <a:t>For each grid cell, get ”B” predicted bounding boxes</a:t>
            </a:r>
          </a:p>
          <a:p>
            <a:r>
              <a:rPr lang="en-US" dirty="0"/>
              <a:t>Get rid of low probability predictions</a:t>
            </a:r>
          </a:p>
          <a:p>
            <a:r>
              <a:rPr lang="en-US" dirty="0"/>
              <a:t>For each class (pedestrian, car, motorcycle), independently run Non-Max Suppression to get the final predictions </a:t>
            </a:r>
          </a:p>
        </p:txBody>
      </p:sp>
      <p:grpSp>
        <p:nvGrpSpPr>
          <p:cNvPr id="35" name="Group 34">
            <a:extLst>
              <a:ext uri="{FF2B5EF4-FFF2-40B4-BE49-F238E27FC236}">
                <a16:creationId xmlns:a16="http://schemas.microsoft.com/office/drawing/2014/main" id="{8F3790A6-F1CA-20B8-34D1-39F383B2D293}"/>
              </a:ext>
            </a:extLst>
          </p:cNvPr>
          <p:cNvGrpSpPr/>
          <p:nvPr/>
        </p:nvGrpSpPr>
        <p:grpSpPr>
          <a:xfrm>
            <a:off x="808053" y="4273610"/>
            <a:ext cx="6939836" cy="2038290"/>
            <a:chOff x="605339" y="4410087"/>
            <a:chExt cx="6939836" cy="2038290"/>
          </a:xfrm>
        </p:grpSpPr>
        <p:grpSp>
          <p:nvGrpSpPr>
            <p:cNvPr id="6" name="Group 5">
              <a:extLst>
                <a:ext uri="{FF2B5EF4-FFF2-40B4-BE49-F238E27FC236}">
                  <a16:creationId xmlns:a16="http://schemas.microsoft.com/office/drawing/2014/main" id="{E71CC4CF-2238-220D-ADD2-9CFF8E4CA23F}"/>
                </a:ext>
              </a:extLst>
            </p:cNvPr>
            <p:cNvGrpSpPr/>
            <p:nvPr/>
          </p:nvGrpSpPr>
          <p:grpSpPr>
            <a:xfrm>
              <a:off x="605339" y="4410087"/>
              <a:ext cx="6018260" cy="2038290"/>
              <a:chOff x="941950" y="4058700"/>
              <a:chExt cx="6018260" cy="2038290"/>
            </a:xfrm>
          </p:grpSpPr>
          <p:grpSp>
            <p:nvGrpSpPr>
              <p:cNvPr id="19" name="Group 18">
                <a:extLst>
                  <a:ext uri="{FF2B5EF4-FFF2-40B4-BE49-F238E27FC236}">
                    <a16:creationId xmlns:a16="http://schemas.microsoft.com/office/drawing/2014/main" id="{E278DA07-1FA0-1771-8C5D-B455DDAEBBA6}"/>
                  </a:ext>
                </a:extLst>
              </p:cNvPr>
              <p:cNvGrpSpPr/>
              <p:nvPr/>
            </p:nvGrpSpPr>
            <p:grpSpPr>
              <a:xfrm>
                <a:off x="941950" y="4058700"/>
                <a:ext cx="2390775" cy="2038290"/>
                <a:chOff x="952500" y="1350169"/>
                <a:chExt cx="2390775" cy="2038290"/>
              </a:xfrm>
            </p:grpSpPr>
            <p:sp>
              <p:nvSpPr>
                <p:cNvPr id="20" name="Cube 19">
                  <a:extLst>
                    <a:ext uri="{FF2B5EF4-FFF2-40B4-BE49-F238E27FC236}">
                      <a16:creationId xmlns:a16="http://schemas.microsoft.com/office/drawing/2014/main" id="{2AB7D5D4-81C2-D791-D331-4D48A2DE791A}"/>
                    </a:ext>
                  </a:extLst>
                </p:cNvPr>
                <p:cNvSpPr/>
                <p:nvPr/>
              </p:nvSpPr>
              <p:spPr>
                <a:xfrm>
                  <a:off x="952500" y="1350169"/>
                  <a:ext cx="1485900" cy="1271588"/>
                </a:xfrm>
                <a:prstGeom prst="cube">
                  <a:avLst>
                    <a:gd name="adj" fmla="val 137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1" name="Straight Arrow Connector 20">
                  <a:extLst>
                    <a:ext uri="{FF2B5EF4-FFF2-40B4-BE49-F238E27FC236}">
                      <a16:creationId xmlns:a16="http://schemas.microsoft.com/office/drawing/2014/main" id="{354A1EEB-3E25-68FE-AFC0-D4A6181D4D5D}"/>
                    </a:ext>
                  </a:extLst>
                </p:cNvPr>
                <p:cNvCxnSpPr/>
                <p:nvPr/>
              </p:nvCxnSpPr>
              <p:spPr>
                <a:xfrm>
                  <a:off x="2557462" y="1985963"/>
                  <a:ext cx="7858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id="{61661EE4-02EE-3E61-D72D-898654D5F1F9}"/>
                    </a:ext>
                  </a:extLst>
                </p:cNvPr>
                <p:cNvSpPr txBox="1"/>
                <p:nvPr/>
              </p:nvSpPr>
              <p:spPr>
                <a:xfrm>
                  <a:off x="952500" y="2865239"/>
                  <a:ext cx="1383712" cy="523220"/>
                </a:xfrm>
                <a:prstGeom prst="rect">
                  <a:avLst/>
                </a:prstGeom>
                <a:noFill/>
              </p:spPr>
              <p:txBody>
                <a:bodyPr wrap="none" rtlCol="0">
                  <a:spAutoFit/>
                </a:bodyPr>
                <a:lstStyle/>
                <a:p>
                  <a:r>
                    <a:rPr lang="en-US" sz="2800" dirty="0"/>
                    <a:t>n x n x 3</a:t>
                  </a:r>
                </a:p>
              </p:txBody>
            </p:sp>
          </p:grpSp>
          <p:sp>
            <p:nvSpPr>
              <p:cNvPr id="9" name="Cube 8">
                <a:extLst>
                  <a:ext uri="{FF2B5EF4-FFF2-40B4-BE49-F238E27FC236}">
                    <a16:creationId xmlns:a16="http://schemas.microsoft.com/office/drawing/2014/main" id="{6A8350C9-AAA9-0D48-75F4-FA1146A25C73}"/>
                  </a:ext>
                </a:extLst>
              </p:cNvPr>
              <p:cNvSpPr/>
              <p:nvPr/>
            </p:nvSpPr>
            <p:spPr>
              <a:xfrm>
                <a:off x="5754430" y="4177448"/>
                <a:ext cx="1205780" cy="1168705"/>
              </a:xfrm>
              <a:prstGeom prst="cube">
                <a:avLst>
                  <a:gd name="adj" fmla="val 6330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0" name="TextBox 29">
              <a:extLst>
                <a:ext uri="{FF2B5EF4-FFF2-40B4-BE49-F238E27FC236}">
                  <a16:creationId xmlns:a16="http://schemas.microsoft.com/office/drawing/2014/main" id="{01A47BAB-1FBA-BB70-F8DA-3F1AA4719459}"/>
                </a:ext>
              </a:extLst>
            </p:cNvPr>
            <p:cNvSpPr txBox="1"/>
            <p:nvPr/>
          </p:nvSpPr>
          <p:spPr>
            <a:xfrm>
              <a:off x="3120059" y="4734915"/>
              <a:ext cx="1438342" cy="523220"/>
            </a:xfrm>
            <a:prstGeom prst="rect">
              <a:avLst/>
            </a:prstGeom>
            <a:noFill/>
          </p:spPr>
          <p:txBody>
            <a:bodyPr wrap="none" rtlCol="0">
              <a:spAutoFit/>
            </a:bodyPr>
            <a:lstStyle/>
            <a:p>
              <a:r>
                <a:rPr lang="en-US" sz="2800" dirty="0" err="1"/>
                <a:t>ConvNet</a:t>
              </a:r>
              <a:endParaRPr lang="en-US" sz="2800" dirty="0"/>
            </a:p>
          </p:txBody>
        </p:sp>
        <p:cxnSp>
          <p:nvCxnSpPr>
            <p:cNvPr id="31" name="Straight Arrow Connector 30">
              <a:extLst>
                <a:ext uri="{FF2B5EF4-FFF2-40B4-BE49-F238E27FC236}">
                  <a16:creationId xmlns:a16="http://schemas.microsoft.com/office/drawing/2014/main" id="{7817F11F-E44D-82C5-0055-C25BBE967F00}"/>
                </a:ext>
              </a:extLst>
            </p:cNvPr>
            <p:cNvCxnSpPr>
              <a:cxnSpLocks/>
            </p:cNvCxnSpPr>
            <p:nvPr/>
          </p:nvCxnSpPr>
          <p:spPr>
            <a:xfrm>
              <a:off x="4586111" y="5013207"/>
              <a:ext cx="886434"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C29E8EEE-ED8E-16F9-FB9D-6A216C9AC2CE}"/>
                </a:ext>
              </a:extLst>
            </p:cNvPr>
            <p:cNvSpPr txBox="1"/>
            <p:nvPr/>
          </p:nvSpPr>
          <p:spPr>
            <a:xfrm>
              <a:off x="5162792" y="5925157"/>
              <a:ext cx="2382383" cy="523220"/>
            </a:xfrm>
            <a:prstGeom prst="rect">
              <a:avLst/>
            </a:prstGeom>
            <a:noFill/>
          </p:spPr>
          <p:txBody>
            <a:bodyPr wrap="none" rtlCol="0">
              <a:spAutoFit/>
            </a:bodyPr>
            <a:lstStyle/>
            <a:p>
              <a:r>
                <a:rPr lang="en-US" sz="2800" dirty="0"/>
                <a:t>s x s x b x (5+b)</a:t>
              </a:r>
            </a:p>
          </p:txBody>
        </p:sp>
      </p:grpSp>
      <p:sp>
        <p:nvSpPr>
          <p:cNvPr id="34" name="TextBox 33">
            <a:extLst>
              <a:ext uri="{FF2B5EF4-FFF2-40B4-BE49-F238E27FC236}">
                <a16:creationId xmlns:a16="http://schemas.microsoft.com/office/drawing/2014/main" id="{FDF2538C-5A41-864E-9A88-380CF3BA4420}"/>
              </a:ext>
            </a:extLst>
          </p:cNvPr>
          <p:cNvSpPr txBox="1"/>
          <p:nvPr/>
        </p:nvSpPr>
        <p:spPr>
          <a:xfrm>
            <a:off x="7774653" y="4540162"/>
            <a:ext cx="3552383" cy="1384995"/>
          </a:xfrm>
          <a:prstGeom prst="rect">
            <a:avLst/>
          </a:prstGeom>
          <a:noFill/>
        </p:spPr>
        <p:txBody>
          <a:bodyPr wrap="none" rtlCol="0">
            <a:spAutoFit/>
          </a:bodyPr>
          <a:lstStyle/>
          <a:p>
            <a:r>
              <a:rPr lang="en-US" sz="2800" dirty="0"/>
              <a:t>S x S: # of grid</a:t>
            </a:r>
          </a:p>
          <a:p>
            <a:r>
              <a:rPr lang="en-US" sz="2800" dirty="0"/>
              <a:t>B : # of classes</a:t>
            </a:r>
          </a:p>
          <a:p>
            <a:r>
              <a:rPr lang="en-US" sz="2800" dirty="0"/>
              <a:t>5: </a:t>
            </a:r>
            <a:r>
              <a:rPr lang="en-US" sz="2800" dirty="0" err="1"/>
              <a:t>IoU</a:t>
            </a:r>
            <a:r>
              <a:rPr lang="en-US" sz="2800" dirty="0"/>
              <a:t> and b</a:t>
            </a:r>
            <a:r>
              <a:rPr lang="en-US" sz="2800" baseline="-25000" dirty="0"/>
              <a:t>x</a:t>
            </a:r>
            <a:r>
              <a:rPr lang="en-US" sz="2800" dirty="0"/>
              <a:t>, b</a:t>
            </a:r>
            <a:r>
              <a:rPr lang="en-US" sz="2800" baseline="-25000" dirty="0"/>
              <a:t>y</a:t>
            </a:r>
            <a:r>
              <a:rPr lang="en-US" sz="2800" dirty="0"/>
              <a:t>, </a:t>
            </a:r>
            <a:r>
              <a:rPr lang="en-US" sz="2800" dirty="0" err="1"/>
              <a:t>b</a:t>
            </a:r>
            <a:r>
              <a:rPr lang="en-US" sz="2800" baseline="-25000" dirty="0" err="1"/>
              <a:t>w</a:t>
            </a:r>
            <a:r>
              <a:rPr lang="en-US" sz="2800" dirty="0"/>
              <a:t>, </a:t>
            </a:r>
            <a:r>
              <a:rPr lang="en-US" sz="2800" dirty="0" err="1"/>
              <a:t>b</a:t>
            </a:r>
            <a:r>
              <a:rPr lang="en-US" sz="2800" baseline="-25000" dirty="0" err="1"/>
              <a:t>h</a:t>
            </a:r>
            <a:endParaRPr lang="en-US" sz="2800" baseline="-25000" dirty="0"/>
          </a:p>
        </p:txBody>
      </p:sp>
    </p:spTree>
    <p:extLst>
      <p:ext uri="{BB962C8B-B14F-4D97-AF65-F5344CB8AC3E}">
        <p14:creationId xmlns:p14="http://schemas.microsoft.com/office/powerpoint/2010/main" val="16230030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ontent Placeholder 5">
            <a:extLst>
              <a:ext uri="{FF2B5EF4-FFF2-40B4-BE49-F238E27FC236}">
                <a16:creationId xmlns:a16="http://schemas.microsoft.com/office/drawing/2014/main" id="{151D4865-CC64-4778-469E-6A420793EA21}"/>
              </a:ext>
            </a:extLst>
          </p:cNvPr>
          <p:cNvPicPr>
            <a:picLocks noGrp="1" noChangeAspect="1"/>
          </p:cNvPicPr>
          <p:nvPr>
            <p:ph idx="1"/>
          </p:nvPr>
        </p:nvPicPr>
        <p:blipFill>
          <a:blip r:embed="rId3"/>
          <a:stretch>
            <a:fillRect/>
          </a:stretch>
        </p:blipFill>
        <p:spPr>
          <a:xfrm>
            <a:off x="517793" y="1333300"/>
            <a:ext cx="8064500" cy="2273300"/>
          </a:xfrm>
        </p:spPr>
      </p:pic>
      <p:sp>
        <p:nvSpPr>
          <p:cNvPr id="4" name="Title 1">
            <a:extLst>
              <a:ext uri="{FF2B5EF4-FFF2-40B4-BE49-F238E27FC236}">
                <a16:creationId xmlns:a16="http://schemas.microsoft.com/office/drawing/2014/main" id="{1B514F72-B58B-F431-DED2-1AC8BC1CF59B}"/>
              </a:ext>
            </a:extLst>
          </p:cNvPr>
          <p:cNvSpPr>
            <a:spLocks noGrp="1"/>
          </p:cNvSpPr>
          <p:nvPr>
            <p:ph type="title"/>
          </p:nvPr>
        </p:nvSpPr>
        <p:spPr>
          <a:xfrm>
            <a:off x="320407" y="177839"/>
            <a:ext cx="11353800" cy="945882"/>
          </a:xfrm>
        </p:spPr>
        <p:txBody>
          <a:bodyPr>
            <a:normAutofit/>
          </a:bodyPr>
          <a:lstStyle/>
          <a:p>
            <a:r>
              <a:rPr lang="en-CA" sz="4000" dirty="0"/>
              <a:t>R-CNN (Region-based Convolutional Neural Networks)</a:t>
            </a:r>
            <a:endParaRPr lang="en-US" sz="4000" dirty="0"/>
          </a:p>
        </p:txBody>
      </p:sp>
      <p:sp>
        <p:nvSpPr>
          <p:cNvPr id="8" name="TextBox 7">
            <a:extLst>
              <a:ext uri="{FF2B5EF4-FFF2-40B4-BE49-F238E27FC236}">
                <a16:creationId xmlns:a16="http://schemas.microsoft.com/office/drawing/2014/main" id="{995962C8-4C96-817F-CA5C-E98FF4AA7007}"/>
              </a:ext>
            </a:extLst>
          </p:cNvPr>
          <p:cNvSpPr txBox="1"/>
          <p:nvPr/>
        </p:nvSpPr>
        <p:spPr>
          <a:xfrm>
            <a:off x="517792" y="3939574"/>
            <a:ext cx="11156415" cy="1754326"/>
          </a:xfrm>
          <a:prstGeom prst="rect">
            <a:avLst/>
          </a:prstGeom>
          <a:noFill/>
        </p:spPr>
        <p:txBody>
          <a:bodyPr wrap="square">
            <a:spAutoFit/>
          </a:bodyPr>
          <a:lstStyle/>
          <a:p>
            <a:r>
              <a:rPr lang="en-CA" b="0" i="0" dirty="0">
                <a:solidFill>
                  <a:srgbClr val="000000"/>
                </a:solidFill>
                <a:effectLst/>
                <a:latin typeface="EB Garamond" panose="020F0502020204030204" pitchFamily="34" charset="0"/>
              </a:rPr>
              <a:t>The selective search algorithm uses similar to sliding window exhaustive search and works with the segmentation of the colours presented in the image</a:t>
            </a:r>
          </a:p>
          <a:p>
            <a:r>
              <a:rPr lang="en-CA" dirty="0"/>
              <a:t> After selection of the region, the image with regions goes through a CNN where the CNN model extracts the objects from the region. Since the size of the image should be fixed according to the capacity of CNN we require some time or most of the time to reshape the image. In basic R-CNN we wrap the region into  227 x 227 x 3 size images.</a:t>
            </a:r>
          </a:p>
          <a:p>
            <a:endParaRPr lang="en-US" dirty="0"/>
          </a:p>
        </p:txBody>
      </p:sp>
    </p:spTree>
    <p:extLst>
      <p:ext uri="{BB962C8B-B14F-4D97-AF65-F5344CB8AC3E}">
        <p14:creationId xmlns:p14="http://schemas.microsoft.com/office/powerpoint/2010/main" val="237683341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1D2558-072A-EC63-CB46-C2A1C38D1C85}"/>
              </a:ext>
            </a:extLst>
          </p:cNvPr>
          <p:cNvSpPr>
            <a:spLocks noGrp="1"/>
          </p:cNvSpPr>
          <p:nvPr>
            <p:ph type="title"/>
          </p:nvPr>
        </p:nvSpPr>
        <p:spPr/>
        <p:txBody>
          <a:bodyPr/>
          <a:lstStyle/>
          <a:p>
            <a:r>
              <a:rPr lang="en-CA" dirty="0" err="1"/>
              <a:t>SPPNet</a:t>
            </a:r>
            <a:r>
              <a:rPr lang="en-CA" dirty="0"/>
              <a:t> (Spatial Pyramid Pooling Network)</a:t>
            </a:r>
            <a:endParaRPr lang="en-US" dirty="0"/>
          </a:p>
        </p:txBody>
      </p:sp>
      <p:sp>
        <p:nvSpPr>
          <p:cNvPr id="3" name="Content Placeholder 2">
            <a:extLst>
              <a:ext uri="{FF2B5EF4-FFF2-40B4-BE49-F238E27FC236}">
                <a16:creationId xmlns:a16="http://schemas.microsoft.com/office/drawing/2014/main" id="{38ED6A67-4FEA-3993-4794-32F439D6896B}"/>
              </a:ext>
            </a:extLst>
          </p:cNvPr>
          <p:cNvSpPr>
            <a:spLocks noGrp="1"/>
          </p:cNvSpPr>
          <p:nvPr>
            <p:ph idx="1"/>
          </p:nvPr>
        </p:nvSpPr>
        <p:spPr>
          <a:xfrm>
            <a:off x="838200" y="1533394"/>
            <a:ext cx="10785049" cy="4351338"/>
          </a:xfrm>
        </p:spPr>
        <p:txBody>
          <a:bodyPr/>
          <a:lstStyle/>
          <a:p>
            <a:r>
              <a:rPr lang="en-CA" dirty="0" err="1"/>
              <a:t>SPPNet</a:t>
            </a:r>
            <a:r>
              <a:rPr lang="en-CA" dirty="0"/>
              <a:t> instead of working on the 2000 region to convert them into feature maps, it converts the whole image on the feature map at once.</a:t>
            </a:r>
            <a:endParaRPr lang="en-US" dirty="0"/>
          </a:p>
        </p:txBody>
      </p:sp>
      <p:pic>
        <p:nvPicPr>
          <p:cNvPr id="5" name="Picture 4" descr="A screenshot of a video game&#10;&#10;Description automatically generated">
            <a:extLst>
              <a:ext uri="{FF2B5EF4-FFF2-40B4-BE49-F238E27FC236}">
                <a16:creationId xmlns:a16="http://schemas.microsoft.com/office/drawing/2014/main" id="{4318B6D2-6252-E8E5-5383-F833A6868591}"/>
              </a:ext>
            </a:extLst>
          </p:cNvPr>
          <p:cNvPicPr>
            <a:picLocks noChangeAspect="1"/>
          </p:cNvPicPr>
          <p:nvPr/>
        </p:nvPicPr>
        <p:blipFill>
          <a:blip r:embed="rId2"/>
          <a:stretch>
            <a:fillRect/>
          </a:stretch>
        </p:blipFill>
        <p:spPr>
          <a:xfrm>
            <a:off x="615359" y="2536990"/>
            <a:ext cx="11230730" cy="3682507"/>
          </a:xfrm>
          <a:prstGeom prst="rect">
            <a:avLst/>
          </a:prstGeom>
        </p:spPr>
      </p:pic>
    </p:spTree>
    <p:extLst>
      <p:ext uri="{BB962C8B-B14F-4D97-AF65-F5344CB8AC3E}">
        <p14:creationId xmlns:p14="http://schemas.microsoft.com/office/powerpoint/2010/main" val="113375373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D573CC5-FCB0-08B6-9BA0-E872F23333D7}"/>
              </a:ext>
            </a:extLst>
          </p:cNvPr>
          <p:cNvPicPr>
            <a:picLocks noChangeAspect="1"/>
          </p:cNvPicPr>
          <p:nvPr/>
        </p:nvPicPr>
        <p:blipFill>
          <a:blip r:embed="rId3"/>
          <a:stretch>
            <a:fillRect/>
          </a:stretch>
        </p:blipFill>
        <p:spPr>
          <a:xfrm>
            <a:off x="4853964" y="2432892"/>
            <a:ext cx="7080619" cy="4309431"/>
          </a:xfrm>
          <a:prstGeom prst="rect">
            <a:avLst/>
          </a:prstGeom>
        </p:spPr>
      </p:pic>
      <p:pic>
        <p:nvPicPr>
          <p:cNvPr id="11" name="Picture 10">
            <a:extLst>
              <a:ext uri="{FF2B5EF4-FFF2-40B4-BE49-F238E27FC236}">
                <a16:creationId xmlns:a16="http://schemas.microsoft.com/office/drawing/2014/main" id="{9A23BCDC-86AC-D61A-1E67-1638F50E7A24}"/>
              </a:ext>
            </a:extLst>
          </p:cNvPr>
          <p:cNvPicPr>
            <a:picLocks noChangeAspect="1"/>
          </p:cNvPicPr>
          <p:nvPr/>
        </p:nvPicPr>
        <p:blipFill>
          <a:blip r:embed="rId4"/>
          <a:stretch>
            <a:fillRect/>
          </a:stretch>
        </p:blipFill>
        <p:spPr>
          <a:xfrm>
            <a:off x="626342" y="1221036"/>
            <a:ext cx="5628943" cy="2017923"/>
          </a:xfrm>
          <a:prstGeom prst="rect">
            <a:avLst/>
          </a:prstGeom>
        </p:spPr>
      </p:pic>
      <p:pic>
        <p:nvPicPr>
          <p:cNvPr id="13" name="Picture 12">
            <a:extLst>
              <a:ext uri="{FF2B5EF4-FFF2-40B4-BE49-F238E27FC236}">
                <a16:creationId xmlns:a16="http://schemas.microsoft.com/office/drawing/2014/main" id="{FCFBF359-6FBA-90E5-3384-974AA9C670B8}"/>
              </a:ext>
            </a:extLst>
          </p:cNvPr>
          <p:cNvPicPr>
            <a:picLocks noChangeAspect="1"/>
          </p:cNvPicPr>
          <p:nvPr/>
        </p:nvPicPr>
        <p:blipFill>
          <a:blip r:embed="rId5"/>
          <a:stretch>
            <a:fillRect/>
          </a:stretch>
        </p:blipFill>
        <p:spPr>
          <a:xfrm>
            <a:off x="257417" y="4033168"/>
            <a:ext cx="4479033" cy="2709155"/>
          </a:xfrm>
          <a:prstGeom prst="rect">
            <a:avLst/>
          </a:prstGeom>
        </p:spPr>
      </p:pic>
      <p:sp>
        <p:nvSpPr>
          <p:cNvPr id="14" name="Up Arrow 13">
            <a:extLst>
              <a:ext uri="{FF2B5EF4-FFF2-40B4-BE49-F238E27FC236}">
                <a16:creationId xmlns:a16="http://schemas.microsoft.com/office/drawing/2014/main" id="{B23DBB32-468A-3645-90E8-585B5C7A3908}"/>
              </a:ext>
            </a:extLst>
          </p:cNvPr>
          <p:cNvSpPr/>
          <p:nvPr/>
        </p:nvSpPr>
        <p:spPr>
          <a:xfrm>
            <a:off x="1883884" y="3380341"/>
            <a:ext cx="473726" cy="508613"/>
          </a:xfrm>
          <a:prstGeom prst="up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itle 15">
            <a:extLst>
              <a:ext uri="{FF2B5EF4-FFF2-40B4-BE49-F238E27FC236}">
                <a16:creationId xmlns:a16="http://schemas.microsoft.com/office/drawing/2014/main" id="{F5EAE53C-9CD8-101B-9028-7E0963F55C73}"/>
              </a:ext>
            </a:extLst>
          </p:cNvPr>
          <p:cNvSpPr>
            <a:spLocks noGrp="1"/>
          </p:cNvSpPr>
          <p:nvPr>
            <p:ph type="title"/>
          </p:nvPr>
        </p:nvSpPr>
        <p:spPr>
          <a:xfrm>
            <a:off x="838200" y="365125"/>
            <a:ext cx="10515600" cy="711697"/>
          </a:xfrm>
        </p:spPr>
        <p:txBody>
          <a:bodyPr/>
          <a:lstStyle/>
          <a:p>
            <a:r>
              <a:rPr lang="en-US" dirty="0"/>
              <a:t>Fast R-CNN</a:t>
            </a:r>
          </a:p>
        </p:txBody>
      </p:sp>
    </p:spTree>
    <p:extLst>
      <p:ext uri="{BB962C8B-B14F-4D97-AF65-F5344CB8AC3E}">
        <p14:creationId xmlns:p14="http://schemas.microsoft.com/office/powerpoint/2010/main" val="358170186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60ADEE-3401-4F3E-C37E-08106329175D}"/>
              </a:ext>
            </a:extLst>
          </p:cNvPr>
          <p:cNvSpPr>
            <a:spLocks noGrp="1"/>
          </p:cNvSpPr>
          <p:nvPr>
            <p:ph type="title"/>
          </p:nvPr>
        </p:nvSpPr>
        <p:spPr>
          <a:xfrm>
            <a:off x="838200" y="185016"/>
            <a:ext cx="10515600" cy="779463"/>
          </a:xfrm>
        </p:spPr>
        <p:txBody>
          <a:bodyPr/>
          <a:lstStyle/>
          <a:p>
            <a:pPr algn="ctr"/>
            <a:r>
              <a:rPr lang="en-CA" dirty="0"/>
              <a:t>Semantic Segmentation</a:t>
            </a:r>
            <a:endParaRPr lang="en-US" dirty="0"/>
          </a:p>
        </p:txBody>
      </p:sp>
      <p:sp>
        <p:nvSpPr>
          <p:cNvPr id="3" name="Content Placeholder 2">
            <a:extLst>
              <a:ext uri="{FF2B5EF4-FFF2-40B4-BE49-F238E27FC236}">
                <a16:creationId xmlns:a16="http://schemas.microsoft.com/office/drawing/2014/main" id="{63F3CA2E-4830-5DD5-ECD0-C66BACCEBE24}"/>
              </a:ext>
            </a:extLst>
          </p:cNvPr>
          <p:cNvSpPr>
            <a:spLocks noGrp="1"/>
          </p:cNvSpPr>
          <p:nvPr>
            <p:ph idx="1"/>
          </p:nvPr>
        </p:nvSpPr>
        <p:spPr>
          <a:xfrm>
            <a:off x="585354" y="1089171"/>
            <a:ext cx="11021291" cy="1907916"/>
          </a:xfrm>
        </p:spPr>
        <p:txBody>
          <a:bodyPr/>
          <a:lstStyle/>
          <a:p>
            <a:r>
              <a:rPr lang="en-CA" dirty="0"/>
              <a:t>Object recognition/image classification: figure out what is in the picture</a:t>
            </a:r>
          </a:p>
          <a:p>
            <a:r>
              <a:rPr lang="en-CA" dirty="0"/>
              <a:t>Object detection:  find bounding box around the identified object</a:t>
            </a:r>
          </a:p>
          <a:p>
            <a:r>
              <a:rPr lang="en-CA" dirty="0"/>
              <a:t>Semantic Segmentation: draw outline around the object. The output is a complete high-resolution image with all the pixels are classified.</a:t>
            </a:r>
          </a:p>
          <a:p>
            <a:endParaRPr lang="en-US" dirty="0"/>
          </a:p>
        </p:txBody>
      </p:sp>
      <p:pic>
        <p:nvPicPr>
          <p:cNvPr id="5" name="Picture 4" descr="Diagram&#10;&#10;Description automatically generated">
            <a:extLst>
              <a:ext uri="{FF2B5EF4-FFF2-40B4-BE49-F238E27FC236}">
                <a16:creationId xmlns:a16="http://schemas.microsoft.com/office/drawing/2014/main" id="{36846718-F123-EBCC-2280-984DCB7C0229}"/>
              </a:ext>
            </a:extLst>
          </p:cNvPr>
          <p:cNvPicPr>
            <a:picLocks noChangeAspect="1"/>
          </p:cNvPicPr>
          <p:nvPr/>
        </p:nvPicPr>
        <p:blipFill>
          <a:blip r:embed="rId3"/>
          <a:stretch>
            <a:fillRect/>
          </a:stretch>
        </p:blipFill>
        <p:spPr>
          <a:xfrm>
            <a:off x="1293668" y="2997086"/>
            <a:ext cx="9402041" cy="3860914"/>
          </a:xfrm>
          <a:prstGeom prst="rect">
            <a:avLst/>
          </a:prstGeom>
        </p:spPr>
      </p:pic>
    </p:spTree>
    <p:extLst>
      <p:ext uri="{BB962C8B-B14F-4D97-AF65-F5344CB8AC3E}">
        <p14:creationId xmlns:p14="http://schemas.microsoft.com/office/powerpoint/2010/main" val="1246199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380DFD-3176-3798-28F1-5EF23FE9EDC1}"/>
              </a:ext>
            </a:extLst>
          </p:cNvPr>
          <p:cNvSpPr>
            <a:spLocks noGrp="1"/>
          </p:cNvSpPr>
          <p:nvPr>
            <p:ph type="title"/>
          </p:nvPr>
        </p:nvSpPr>
        <p:spPr>
          <a:xfrm>
            <a:off x="838200" y="365126"/>
            <a:ext cx="10515600" cy="1007380"/>
          </a:xfrm>
        </p:spPr>
        <p:txBody>
          <a:bodyPr/>
          <a:lstStyle/>
          <a:p>
            <a:r>
              <a:rPr lang="en-CA" b="1" dirty="0"/>
              <a:t>Instance segmentation</a:t>
            </a:r>
            <a:endParaRPr lang="en-US" dirty="0"/>
          </a:p>
        </p:txBody>
      </p:sp>
      <p:pic>
        <p:nvPicPr>
          <p:cNvPr id="5122" name="Picture 2">
            <a:extLst>
              <a:ext uri="{FF2B5EF4-FFF2-40B4-BE49-F238E27FC236}">
                <a16:creationId xmlns:a16="http://schemas.microsoft.com/office/drawing/2014/main" id="{99FD1F81-2CFE-9A3C-5D4E-44BDE4872CE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720436" y="1530494"/>
            <a:ext cx="10515600" cy="296840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0370042-B702-DF6A-F1A8-3A02F193FF54}"/>
              </a:ext>
            </a:extLst>
          </p:cNvPr>
          <p:cNvSpPr txBox="1"/>
          <p:nvPr/>
        </p:nvSpPr>
        <p:spPr>
          <a:xfrm>
            <a:off x="720436" y="6345382"/>
            <a:ext cx="11147988" cy="369332"/>
          </a:xfrm>
          <a:prstGeom prst="rect">
            <a:avLst/>
          </a:prstGeom>
          <a:noFill/>
        </p:spPr>
        <p:txBody>
          <a:bodyPr wrap="none" rtlCol="0">
            <a:spAutoFit/>
          </a:bodyPr>
          <a:lstStyle/>
          <a:p>
            <a:r>
              <a:rPr lang="en-US" dirty="0"/>
              <a:t>Source</a:t>
            </a:r>
            <a:r>
              <a:rPr lang="en-US" altLang="zh-CN" dirty="0"/>
              <a:t>:</a:t>
            </a:r>
            <a:r>
              <a:rPr lang="zh-CN" altLang="en-US" dirty="0"/>
              <a:t> </a:t>
            </a:r>
            <a:r>
              <a:rPr lang="en-CA" altLang="zh-CN" dirty="0"/>
              <a:t>https://</a:t>
            </a:r>
            <a:r>
              <a:rPr lang="en-CA" altLang="zh-CN" dirty="0" err="1"/>
              <a:t>medium.com</a:t>
            </a:r>
            <a:r>
              <a:rPr lang="en-CA" altLang="zh-CN" dirty="0"/>
              <a:t>/towards-data-science/understanding-semantic-segmentation-with-unet-6be4f42d4b47</a:t>
            </a:r>
            <a:endParaRPr lang="en-US" dirty="0"/>
          </a:p>
        </p:txBody>
      </p:sp>
      <p:sp>
        <p:nvSpPr>
          <p:cNvPr id="5" name="TextBox 4">
            <a:extLst>
              <a:ext uri="{FF2B5EF4-FFF2-40B4-BE49-F238E27FC236}">
                <a16:creationId xmlns:a16="http://schemas.microsoft.com/office/drawing/2014/main" id="{1049C636-864D-AD56-ECF8-5E653FD33FA5}"/>
              </a:ext>
            </a:extLst>
          </p:cNvPr>
          <p:cNvSpPr txBox="1"/>
          <p:nvPr/>
        </p:nvSpPr>
        <p:spPr>
          <a:xfrm>
            <a:off x="838200" y="4656885"/>
            <a:ext cx="7665560" cy="1384995"/>
          </a:xfrm>
          <a:prstGeom prst="rect">
            <a:avLst/>
          </a:prstGeom>
          <a:noFill/>
        </p:spPr>
        <p:txBody>
          <a:bodyPr wrap="none" rtlCol="0">
            <a:spAutoFit/>
          </a:bodyPr>
          <a:lstStyle/>
          <a:p>
            <a:pPr marL="457200" indent="-457200">
              <a:buFont typeface="Arial" panose="020B0604020202020204" pitchFamily="34" charset="0"/>
              <a:buChar char="•"/>
            </a:pPr>
            <a:r>
              <a:rPr lang="en-US" sz="2800" dirty="0"/>
              <a:t>Detect instances, give category, label pixels</a:t>
            </a:r>
          </a:p>
          <a:p>
            <a:pPr marL="457200" indent="-457200">
              <a:buFont typeface="Arial" panose="020B0604020202020204" pitchFamily="34" charset="0"/>
              <a:buChar char="•"/>
            </a:pPr>
            <a:r>
              <a:rPr lang="en-US" sz="2800" dirty="0"/>
              <a:t>Simultaneous detection and segmentation (SDS)</a:t>
            </a:r>
          </a:p>
          <a:p>
            <a:pPr marL="457200" indent="-457200">
              <a:buFont typeface="Arial" panose="020B0604020202020204" pitchFamily="34" charset="0"/>
              <a:buChar char="•"/>
            </a:pPr>
            <a:r>
              <a:rPr lang="en-US" sz="2800" dirty="0"/>
              <a:t>Label are class-aware and instance aware</a:t>
            </a:r>
          </a:p>
        </p:txBody>
      </p:sp>
    </p:spTree>
    <p:extLst>
      <p:ext uri="{BB962C8B-B14F-4D97-AF65-F5344CB8AC3E}">
        <p14:creationId xmlns:p14="http://schemas.microsoft.com/office/powerpoint/2010/main" val="3374742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518E075-8181-D080-7EC8-BABFAAD986B5}"/>
              </a:ext>
            </a:extLst>
          </p:cNvPr>
          <p:cNvSpPr>
            <a:spLocks noGrp="1"/>
          </p:cNvSpPr>
          <p:nvPr>
            <p:ph type="title"/>
          </p:nvPr>
        </p:nvSpPr>
        <p:spPr>
          <a:xfrm>
            <a:off x="838200" y="365125"/>
            <a:ext cx="10515600" cy="895639"/>
          </a:xfrm>
        </p:spPr>
        <p:txBody>
          <a:bodyPr/>
          <a:lstStyle/>
          <a:p>
            <a:r>
              <a:rPr lang="en-CA" dirty="0"/>
              <a:t>Semantic Segmentation </a:t>
            </a:r>
            <a:r>
              <a:rPr lang="en-US" dirty="0"/>
              <a:t>Applications</a:t>
            </a:r>
          </a:p>
        </p:txBody>
      </p:sp>
      <p:sp>
        <p:nvSpPr>
          <p:cNvPr id="3" name="Content Placeholder 2">
            <a:extLst>
              <a:ext uri="{FF2B5EF4-FFF2-40B4-BE49-F238E27FC236}">
                <a16:creationId xmlns:a16="http://schemas.microsoft.com/office/drawing/2014/main" id="{A8DE6E75-F40B-F9EA-9730-9E8B702051B2}"/>
              </a:ext>
            </a:extLst>
          </p:cNvPr>
          <p:cNvSpPr>
            <a:spLocks noGrp="1"/>
          </p:cNvSpPr>
          <p:nvPr>
            <p:ph idx="1"/>
          </p:nvPr>
        </p:nvSpPr>
        <p:spPr>
          <a:xfrm>
            <a:off x="838200" y="1565564"/>
            <a:ext cx="10952018" cy="4611399"/>
          </a:xfrm>
        </p:spPr>
        <p:txBody>
          <a:bodyPr>
            <a:normAutofit fontScale="92500"/>
          </a:bodyPr>
          <a:lstStyle/>
          <a:p>
            <a:r>
              <a:rPr lang="en-CA" b="1" dirty="0"/>
              <a:t>Autonomous vehicles: </a:t>
            </a:r>
            <a:r>
              <a:rPr lang="en-CA" dirty="0"/>
              <a:t> a complex robotics tasks that requires perception, planning and execution within constantly evolving environments. It need to be utmost precision, since safety is of paramount importance.</a:t>
            </a:r>
          </a:p>
          <a:p>
            <a:r>
              <a:rPr lang="en-CA" b="1" dirty="0"/>
              <a:t>Bio Medical Image Diagnosis</a:t>
            </a:r>
          </a:p>
          <a:p>
            <a:r>
              <a:rPr lang="en-CA" b="1" dirty="0"/>
              <a:t>Geo Sensing:</a:t>
            </a:r>
            <a:r>
              <a:rPr lang="en-CA" dirty="0"/>
              <a:t> To recognize the type of land cover </a:t>
            </a:r>
          </a:p>
          <a:p>
            <a:r>
              <a:rPr lang="en-CA" b="1" dirty="0"/>
              <a:t>Precision Agriculture: </a:t>
            </a:r>
            <a:r>
              <a:rPr lang="en-CA" dirty="0"/>
              <a:t>semantic segmentation of crops and weeds assist them in real time to trigger weeding action</a:t>
            </a:r>
            <a:endParaRPr lang="en-CA" b="1" dirty="0"/>
          </a:p>
          <a:p>
            <a:r>
              <a:rPr lang="en-CA" b="1" dirty="0"/>
              <a:t>Business Problem: </a:t>
            </a:r>
            <a:r>
              <a:rPr lang="en-CA" dirty="0"/>
              <a:t>TGS is one of the leading Geo-science and Data companies which uses seismic images and 3D renderings to understand which areas beneath the Earth’s surface contain large amounts of oil and gas.</a:t>
            </a:r>
            <a:endParaRPr lang="en-CA" b="1" dirty="0"/>
          </a:p>
        </p:txBody>
      </p:sp>
      <p:sp>
        <p:nvSpPr>
          <p:cNvPr id="4" name="TextBox 3">
            <a:extLst>
              <a:ext uri="{FF2B5EF4-FFF2-40B4-BE49-F238E27FC236}">
                <a16:creationId xmlns:a16="http://schemas.microsoft.com/office/drawing/2014/main" id="{F619C137-518D-5C60-F7AF-BBE4BB2B43F4}"/>
              </a:ext>
            </a:extLst>
          </p:cNvPr>
          <p:cNvSpPr txBox="1"/>
          <p:nvPr/>
        </p:nvSpPr>
        <p:spPr>
          <a:xfrm>
            <a:off x="838200" y="6317673"/>
            <a:ext cx="11147988" cy="369332"/>
          </a:xfrm>
          <a:prstGeom prst="rect">
            <a:avLst/>
          </a:prstGeom>
          <a:noFill/>
        </p:spPr>
        <p:txBody>
          <a:bodyPr wrap="none" rtlCol="0">
            <a:spAutoFit/>
          </a:bodyPr>
          <a:lstStyle/>
          <a:p>
            <a:r>
              <a:rPr lang="en-US" dirty="0"/>
              <a:t>Source</a:t>
            </a:r>
            <a:r>
              <a:rPr lang="en-US" altLang="zh-CN" dirty="0"/>
              <a:t>:</a:t>
            </a:r>
            <a:r>
              <a:rPr lang="zh-CN" altLang="en-US" dirty="0"/>
              <a:t> </a:t>
            </a:r>
            <a:r>
              <a:rPr lang="en-CA" altLang="zh-CN" dirty="0"/>
              <a:t>https://</a:t>
            </a:r>
            <a:r>
              <a:rPr lang="en-CA" altLang="zh-CN" dirty="0" err="1"/>
              <a:t>medium.com</a:t>
            </a:r>
            <a:r>
              <a:rPr lang="en-CA" altLang="zh-CN" dirty="0"/>
              <a:t>/towards-data-science/understanding-semantic-segmentation-with-unet-6be4f42d4b47</a:t>
            </a:r>
            <a:endParaRPr lang="en-US" dirty="0"/>
          </a:p>
        </p:txBody>
      </p:sp>
    </p:spTree>
    <p:extLst>
      <p:ext uri="{BB962C8B-B14F-4D97-AF65-F5344CB8AC3E}">
        <p14:creationId xmlns:p14="http://schemas.microsoft.com/office/powerpoint/2010/main" val="422469311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675760-6E94-688B-A4BF-1999BAE27513}"/>
              </a:ext>
            </a:extLst>
          </p:cNvPr>
          <p:cNvSpPr>
            <a:spLocks noGrp="1"/>
          </p:cNvSpPr>
          <p:nvPr>
            <p:ph type="title"/>
          </p:nvPr>
        </p:nvSpPr>
        <p:spPr>
          <a:xfrm>
            <a:off x="602673" y="161997"/>
            <a:ext cx="10515600" cy="812511"/>
          </a:xfrm>
        </p:spPr>
        <p:txBody>
          <a:bodyPr>
            <a:normAutofit/>
          </a:bodyPr>
          <a:lstStyle/>
          <a:p>
            <a:r>
              <a:rPr lang="en-US" sz="3600" dirty="0"/>
              <a:t>Convolution, Max Pooling and Transposed Convolution</a:t>
            </a:r>
          </a:p>
        </p:txBody>
      </p:sp>
      <p:sp>
        <p:nvSpPr>
          <p:cNvPr id="3" name="Content Placeholder 2">
            <a:extLst>
              <a:ext uri="{FF2B5EF4-FFF2-40B4-BE49-F238E27FC236}">
                <a16:creationId xmlns:a16="http://schemas.microsoft.com/office/drawing/2014/main" id="{48B54899-66E6-F19B-D7DC-3EA6DAF2EB84}"/>
              </a:ext>
            </a:extLst>
          </p:cNvPr>
          <p:cNvSpPr>
            <a:spLocks noGrp="1"/>
          </p:cNvSpPr>
          <p:nvPr>
            <p:ph idx="1"/>
          </p:nvPr>
        </p:nvSpPr>
        <p:spPr>
          <a:xfrm>
            <a:off x="394853" y="1298070"/>
            <a:ext cx="4804325" cy="5559930"/>
          </a:xfrm>
        </p:spPr>
        <p:txBody>
          <a:bodyPr>
            <a:normAutofit fontScale="92500" lnSpcReduction="10000"/>
          </a:bodyPr>
          <a:lstStyle/>
          <a:p>
            <a:r>
              <a:rPr lang="en-US" dirty="0"/>
              <a:t>Convolution: </a:t>
            </a:r>
            <a:r>
              <a:rPr lang="en-CA" dirty="0"/>
              <a:t>the process of transforming an image by applying a kernel over each pixel and its local neighbors across the entire image</a:t>
            </a:r>
          </a:p>
          <a:p>
            <a:r>
              <a:rPr lang="en-CA" dirty="0"/>
              <a:t>The convolution operation calculates the sum of the element-wise multiplication between the input matrix and kernel matrix. </a:t>
            </a:r>
          </a:p>
          <a:p>
            <a:r>
              <a:rPr lang="en-CA" dirty="0"/>
              <a:t>A convolution operation forms a many-to-one relationship</a:t>
            </a:r>
          </a:p>
          <a:p>
            <a:r>
              <a:rPr lang="en-CA" dirty="0"/>
              <a:t>Receptive field (context) is the area of the input image that the filter covers at any given point of time.</a:t>
            </a:r>
          </a:p>
        </p:txBody>
      </p:sp>
      <p:pic>
        <p:nvPicPr>
          <p:cNvPr id="5" name="Picture 4" descr="Diagram&#10;&#10;Description automatically generated">
            <a:extLst>
              <a:ext uri="{FF2B5EF4-FFF2-40B4-BE49-F238E27FC236}">
                <a16:creationId xmlns:a16="http://schemas.microsoft.com/office/drawing/2014/main" id="{8E9BF965-AFF2-ACF3-68C4-DDE8B1BF347C}"/>
              </a:ext>
            </a:extLst>
          </p:cNvPr>
          <p:cNvPicPr>
            <a:picLocks noChangeAspect="1"/>
          </p:cNvPicPr>
          <p:nvPr/>
        </p:nvPicPr>
        <p:blipFill>
          <a:blip r:embed="rId2"/>
          <a:stretch>
            <a:fillRect/>
          </a:stretch>
        </p:blipFill>
        <p:spPr>
          <a:xfrm>
            <a:off x="5406998" y="903589"/>
            <a:ext cx="6604893" cy="5954411"/>
          </a:xfrm>
          <a:prstGeom prst="rect">
            <a:avLst/>
          </a:prstGeom>
        </p:spPr>
      </p:pic>
      <p:pic>
        <p:nvPicPr>
          <p:cNvPr id="7" name="Picture 6" descr="Table&#10;&#10;Description automatically generated with low confidence">
            <a:extLst>
              <a:ext uri="{FF2B5EF4-FFF2-40B4-BE49-F238E27FC236}">
                <a16:creationId xmlns:a16="http://schemas.microsoft.com/office/drawing/2014/main" id="{B5156E3A-64F6-7CD1-3DE5-066C09D5E3C9}"/>
              </a:ext>
            </a:extLst>
          </p:cNvPr>
          <p:cNvPicPr>
            <a:picLocks noChangeAspect="1"/>
          </p:cNvPicPr>
          <p:nvPr/>
        </p:nvPicPr>
        <p:blipFill>
          <a:blip r:embed="rId3"/>
          <a:stretch>
            <a:fillRect/>
          </a:stretch>
        </p:blipFill>
        <p:spPr>
          <a:xfrm>
            <a:off x="8566019" y="4661035"/>
            <a:ext cx="3515143" cy="2196965"/>
          </a:xfrm>
          <a:prstGeom prst="rect">
            <a:avLst/>
          </a:prstGeom>
        </p:spPr>
      </p:pic>
    </p:spTree>
    <p:extLst>
      <p:ext uri="{BB962C8B-B14F-4D97-AF65-F5344CB8AC3E}">
        <p14:creationId xmlns:p14="http://schemas.microsoft.com/office/powerpoint/2010/main" val="352986307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7964F-9D68-DAEC-C4EF-3C75DB48D663}"/>
              </a:ext>
            </a:extLst>
          </p:cNvPr>
          <p:cNvSpPr>
            <a:spLocks noGrp="1"/>
          </p:cNvSpPr>
          <p:nvPr>
            <p:ph type="title"/>
          </p:nvPr>
        </p:nvSpPr>
        <p:spPr>
          <a:xfrm>
            <a:off x="838200" y="365125"/>
            <a:ext cx="10515600" cy="701675"/>
          </a:xfrm>
        </p:spPr>
        <p:txBody>
          <a:bodyPr/>
          <a:lstStyle/>
          <a:p>
            <a:pPr algn="ctr"/>
            <a:r>
              <a:rPr lang="en-US" dirty="0"/>
              <a:t>Max Pooling</a:t>
            </a:r>
          </a:p>
        </p:txBody>
      </p:sp>
      <p:sp>
        <p:nvSpPr>
          <p:cNvPr id="3" name="Content Placeholder 2">
            <a:extLst>
              <a:ext uri="{FF2B5EF4-FFF2-40B4-BE49-F238E27FC236}">
                <a16:creationId xmlns:a16="http://schemas.microsoft.com/office/drawing/2014/main" id="{ADF0BF0B-CAA4-5EB3-7C92-6CF40D693BCB}"/>
              </a:ext>
            </a:extLst>
          </p:cNvPr>
          <p:cNvSpPr>
            <a:spLocks noGrp="1"/>
          </p:cNvSpPr>
          <p:nvPr>
            <p:ph idx="1"/>
          </p:nvPr>
        </p:nvSpPr>
        <p:spPr>
          <a:xfrm>
            <a:off x="263236" y="4981203"/>
            <a:ext cx="11402292" cy="1858138"/>
          </a:xfrm>
        </p:spPr>
        <p:txBody>
          <a:bodyPr>
            <a:normAutofit fontScale="92500" lnSpcReduction="10000"/>
          </a:bodyPr>
          <a:lstStyle/>
          <a:p>
            <a:r>
              <a:rPr lang="en-CA" dirty="0"/>
              <a:t>The idea is to retain only the important features (max valued pixels) from each region and throw away the information which is not important, as result reducing the size of the feature map</a:t>
            </a:r>
          </a:p>
          <a:p>
            <a:r>
              <a:rPr lang="en-CA" dirty="0"/>
              <a:t>The size of the filter and strides are two important hyper-parameters in the max pooling operation.</a:t>
            </a:r>
            <a:endParaRPr lang="en-US" dirty="0"/>
          </a:p>
        </p:txBody>
      </p:sp>
      <p:pic>
        <p:nvPicPr>
          <p:cNvPr id="7170" name="Picture 2">
            <a:extLst>
              <a:ext uri="{FF2B5EF4-FFF2-40B4-BE49-F238E27FC236}">
                <a16:creationId xmlns:a16="http://schemas.microsoft.com/office/drawing/2014/main" id="{0AEDD114-1A80-BAEA-3AAF-43ADA00C3DF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285009"/>
            <a:ext cx="6553200" cy="28194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A038918-E2BD-1872-4DAE-CA7223B67029}"/>
              </a:ext>
            </a:extLst>
          </p:cNvPr>
          <p:cNvSpPr txBox="1"/>
          <p:nvPr/>
        </p:nvSpPr>
        <p:spPr>
          <a:xfrm>
            <a:off x="8091053" y="968189"/>
            <a:ext cx="3948547" cy="3785652"/>
          </a:xfrm>
          <a:prstGeom prst="rect">
            <a:avLst/>
          </a:prstGeom>
          <a:noFill/>
        </p:spPr>
        <p:txBody>
          <a:bodyPr wrap="square" rtlCol="0">
            <a:spAutoFit/>
          </a:bodyPr>
          <a:lstStyle/>
          <a:p>
            <a:r>
              <a:rPr lang="en-CA" sz="2400" dirty="0"/>
              <a:t>Both convolution operation and especially the pooling operation reduce the size of the image. This is called as </a:t>
            </a:r>
            <a:r>
              <a:rPr lang="en-CA" sz="2400" b="1" dirty="0"/>
              <a:t>down sampling</a:t>
            </a:r>
            <a:r>
              <a:rPr lang="en-CA" sz="2400" dirty="0"/>
              <a:t>.</a:t>
            </a:r>
          </a:p>
          <a:p>
            <a:r>
              <a:rPr lang="en-CA" sz="2400" dirty="0"/>
              <a:t>By down sampling, the model better understands </a:t>
            </a:r>
            <a:r>
              <a:rPr lang="en-CA" sz="2400" b="1" dirty="0"/>
              <a:t>“WHAT”</a:t>
            </a:r>
            <a:r>
              <a:rPr lang="en-CA" sz="2400" dirty="0"/>
              <a:t> is present in the image, but it loses the information of </a:t>
            </a:r>
            <a:r>
              <a:rPr lang="en-CA" sz="2400" b="1" dirty="0"/>
              <a:t>“WHERE”</a:t>
            </a:r>
            <a:r>
              <a:rPr lang="en-CA" sz="2400" dirty="0"/>
              <a:t> it is present.</a:t>
            </a:r>
            <a:endParaRPr lang="en-US" sz="2400" dirty="0"/>
          </a:p>
        </p:txBody>
      </p:sp>
    </p:spTree>
    <p:extLst>
      <p:ext uri="{BB962C8B-B14F-4D97-AF65-F5344CB8AC3E}">
        <p14:creationId xmlns:p14="http://schemas.microsoft.com/office/powerpoint/2010/main" val="38620915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FBCF2F-EBA2-608F-4649-CFCF7FF09D86}"/>
              </a:ext>
            </a:extLst>
          </p:cNvPr>
          <p:cNvSpPr>
            <a:spLocks noGrp="1"/>
          </p:cNvSpPr>
          <p:nvPr>
            <p:ph type="title"/>
          </p:nvPr>
        </p:nvSpPr>
        <p:spPr>
          <a:xfrm>
            <a:off x="838200" y="365125"/>
            <a:ext cx="10515600" cy="529397"/>
          </a:xfrm>
        </p:spPr>
        <p:txBody>
          <a:bodyPr>
            <a:normAutofit fontScale="90000"/>
          </a:bodyPr>
          <a:lstStyle/>
          <a:p>
            <a:r>
              <a:rPr lang="en-US" dirty="0"/>
              <a:t>Classification and localization</a:t>
            </a:r>
          </a:p>
        </p:txBody>
      </p:sp>
      <p:pic>
        <p:nvPicPr>
          <p:cNvPr id="2050" name="Picture 2" descr="Image Classification with Localization | Data Science Blog">
            <a:extLst>
              <a:ext uri="{FF2B5EF4-FFF2-40B4-BE49-F238E27FC236}">
                <a16:creationId xmlns:a16="http://schemas.microsoft.com/office/drawing/2014/main" id="{C3002B51-5F5A-66C3-5FBE-93C1DB50049D}"/>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402257"/>
            <a:ext cx="3810000" cy="213360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E0604A2B-1FD2-5B1E-107F-AE789F9134A6}"/>
              </a:ext>
            </a:extLst>
          </p:cNvPr>
          <p:cNvSpPr txBox="1"/>
          <p:nvPr/>
        </p:nvSpPr>
        <p:spPr>
          <a:xfrm>
            <a:off x="308919" y="1161535"/>
            <a:ext cx="617477" cy="369332"/>
          </a:xfrm>
          <a:prstGeom prst="rect">
            <a:avLst/>
          </a:prstGeom>
          <a:noFill/>
        </p:spPr>
        <p:txBody>
          <a:bodyPr wrap="none" rtlCol="0">
            <a:spAutoFit/>
          </a:bodyPr>
          <a:lstStyle/>
          <a:p>
            <a:r>
              <a:rPr lang="en-US" dirty="0"/>
              <a:t>[0,0]</a:t>
            </a:r>
          </a:p>
        </p:txBody>
      </p:sp>
      <p:sp>
        <p:nvSpPr>
          <p:cNvPr id="10" name="TextBox 9">
            <a:extLst>
              <a:ext uri="{FF2B5EF4-FFF2-40B4-BE49-F238E27FC236}">
                <a16:creationId xmlns:a16="http://schemas.microsoft.com/office/drawing/2014/main" id="{905B260E-426F-427F-3FB4-69E9B29F70F0}"/>
              </a:ext>
            </a:extLst>
          </p:cNvPr>
          <p:cNvSpPr txBox="1"/>
          <p:nvPr/>
        </p:nvSpPr>
        <p:spPr>
          <a:xfrm>
            <a:off x="4699010" y="3535857"/>
            <a:ext cx="617477" cy="369332"/>
          </a:xfrm>
          <a:prstGeom prst="rect">
            <a:avLst/>
          </a:prstGeom>
          <a:noFill/>
        </p:spPr>
        <p:txBody>
          <a:bodyPr wrap="none" rtlCol="0">
            <a:spAutoFit/>
          </a:bodyPr>
          <a:lstStyle/>
          <a:p>
            <a:r>
              <a:rPr lang="en-US" dirty="0"/>
              <a:t>[1,1]</a:t>
            </a:r>
          </a:p>
        </p:txBody>
      </p:sp>
      <p:grpSp>
        <p:nvGrpSpPr>
          <p:cNvPr id="37" name="Group 36">
            <a:extLst>
              <a:ext uri="{FF2B5EF4-FFF2-40B4-BE49-F238E27FC236}">
                <a16:creationId xmlns:a16="http://schemas.microsoft.com/office/drawing/2014/main" id="{56AF3916-2232-DA25-45FB-D6B076B4BD2E}"/>
              </a:ext>
            </a:extLst>
          </p:cNvPr>
          <p:cNvGrpSpPr/>
          <p:nvPr/>
        </p:nvGrpSpPr>
        <p:grpSpPr>
          <a:xfrm>
            <a:off x="1350108" y="1562335"/>
            <a:ext cx="2687077" cy="1954413"/>
            <a:chOff x="1350108" y="1562335"/>
            <a:chExt cx="2687077" cy="1954413"/>
          </a:xfrm>
        </p:grpSpPr>
        <p:sp>
          <p:nvSpPr>
            <p:cNvPr id="9" name="TextBox 8">
              <a:extLst>
                <a:ext uri="{FF2B5EF4-FFF2-40B4-BE49-F238E27FC236}">
                  <a16:creationId xmlns:a16="http://schemas.microsoft.com/office/drawing/2014/main" id="{B105468D-7493-F2DE-6AE8-65D7ED4AABD7}"/>
                </a:ext>
              </a:extLst>
            </p:cNvPr>
            <p:cNvSpPr txBox="1"/>
            <p:nvPr/>
          </p:nvSpPr>
          <p:spPr>
            <a:xfrm>
              <a:off x="1350108" y="1562335"/>
              <a:ext cx="1194173" cy="523220"/>
            </a:xfrm>
            <a:prstGeom prst="rect">
              <a:avLst/>
            </a:prstGeom>
            <a:noFill/>
          </p:spPr>
          <p:txBody>
            <a:bodyPr wrap="none" rtlCol="0">
              <a:spAutoFit/>
            </a:bodyPr>
            <a:lstStyle/>
            <a:p>
              <a:r>
                <a:rPr lang="en-US" sz="2800" b="1" dirty="0">
                  <a:solidFill>
                    <a:srgbClr val="FFFF00"/>
                  </a:solidFill>
                </a:rPr>
                <a:t>[b</a:t>
              </a:r>
              <a:r>
                <a:rPr lang="en-US" sz="2800" b="1" baseline="-25000" dirty="0">
                  <a:solidFill>
                    <a:srgbClr val="FFFF00"/>
                  </a:solidFill>
                </a:rPr>
                <a:t>x</a:t>
              </a:r>
              <a:r>
                <a:rPr lang="en-US" sz="2800" b="1" dirty="0">
                  <a:solidFill>
                    <a:srgbClr val="FFFF00"/>
                  </a:solidFill>
                </a:rPr>
                <a:t>, b</a:t>
              </a:r>
              <a:r>
                <a:rPr lang="en-US" sz="2800" b="1" baseline="-25000" dirty="0">
                  <a:solidFill>
                    <a:srgbClr val="FFFF00"/>
                  </a:solidFill>
                </a:rPr>
                <a:t>y</a:t>
              </a:r>
              <a:r>
                <a:rPr lang="en-US" sz="2800" b="1" dirty="0">
                  <a:solidFill>
                    <a:srgbClr val="FFFF00"/>
                  </a:solidFill>
                </a:rPr>
                <a:t>]</a:t>
              </a:r>
            </a:p>
          </p:txBody>
        </p:sp>
        <p:sp>
          <p:nvSpPr>
            <p:cNvPr id="11" name="TextBox 10">
              <a:extLst>
                <a:ext uri="{FF2B5EF4-FFF2-40B4-BE49-F238E27FC236}">
                  <a16:creationId xmlns:a16="http://schemas.microsoft.com/office/drawing/2014/main" id="{ED9F0ADC-3239-3040-D441-3E271D3F1B55}"/>
                </a:ext>
              </a:extLst>
            </p:cNvPr>
            <p:cNvSpPr txBox="1"/>
            <p:nvPr/>
          </p:nvSpPr>
          <p:spPr>
            <a:xfrm>
              <a:off x="3538330" y="2415209"/>
              <a:ext cx="498855" cy="523220"/>
            </a:xfrm>
            <a:prstGeom prst="rect">
              <a:avLst/>
            </a:prstGeom>
            <a:noFill/>
          </p:spPr>
          <p:txBody>
            <a:bodyPr wrap="none" rtlCol="0">
              <a:spAutoFit/>
            </a:bodyPr>
            <a:lstStyle/>
            <a:p>
              <a:r>
                <a:rPr lang="en-US" sz="2800" dirty="0" err="1">
                  <a:solidFill>
                    <a:srgbClr val="FFFF00"/>
                  </a:solidFill>
                </a:rPr>
                <a:t>b</a:t>
              </a:r>
              <a:r>
                <a:rPr lang="en-US" sz="2800" baseline="-25000" dirty="0" err="1">
                  <a:solidFill>
                    <a:srgbClr val="FFFF00"/>
                  </a:solidFill>
                </a:rPr>
                <a:t>h</a:t>
              </a:r>
              <a:endParaRPr lang="en-US" sz="2800" baseline="-25000" dirty="0">
                <a:solidFill>
                  <a:srgbClr val="FFFF00"/>
                </a:solidFill>
              </a:endParaRPr>
            </a:p>
          </p:txBody>
        </p:sp>
        <p:sp>
          <p:nvSpPr>
            <p:cNvPr id="12" name="TextBox 11">
              <a:extLst>
                <a:ext uri="{FF2B5EF4-FFF2-40B4-BE49-F238E27FC236}">
                  <a16:creationId xmlns:a16="http://schemas.microsoft.com/office/drawing/2014/main" id="{ED39CAF3-AB2A-B64D-9712-68F8D6A357C4}"/>
                </a:ext>
              </a:extLst>
            </p:cNvPr>
            <p:cNvSpPr txBox="1"/>
            <p:nvPr/>
          </p:nvSpPr>
          <p:spPr>
            <a:xfrm>
              <a:off x="2395330" y="2993528"/>
              <a:ext cx="543610" cy="523220"/>
            </a:xfrm>
            <a:prstGeom prst="rect">
              <a:avLst/>
            </a:prstGeom>
            <a:noFill/>
          </p:spPr>
          <p:txBody>
            <a:bodyPr wrap="none" rtlCol="0">
              <a:spAutoFit/>
            </a:bodyPr>
            <a:lstStyle/>
            <a:p>
              <a:r>
                <a:rPr lang="en-US" sz="2800" dirty="0" err="1">
                  <a:solidFill>
                    <a:srgbClr val="FFFF00"/>
                  </a:solidFill>
                </a:rPr>
                <a:t>b</a:t>
              </a:r>
              <a:r>
                <a:rPr lang="en-US" sz="2800" baseline="-25000" dirty="0" err="1">
                  <a:solidFill>
                    <a:srgbClr val="FFFF00"/>
                  </a:solidFill>
                </a:rPr>
                <a:t>w</a:t>
              </a:r>
              <a:endParaRPr lang="en-US" sz="2800" baseline="-25000" dirty="0">
                <a:solidFill>
                  <a:srgbClr val="FFFF00"/>
                </a:solidFill>
              </a:endParaRPr>
            </a:p>
          </p:txBody>
        </p:sp>
      </p:grpSp>
      <p:cxnSp>
        <p:nvCxnSpPr>
          <p:cNvPr id="14" name="Straight Arrow Connector 13">
            <a:extLst>
              <a:ext uri="{FF2B5EF4-FFF2-40B4-BE49-F238E27FC236}">
                <a16:creationId xmlns:a16="http://schemas.microsoft.com/office/drawing/2014/main" id="{E1A8A2E2-6668-ED1D-608D-23FFA3B50758}"/>
              </a:ext>
            </a:extLst>
          </p:cNvPr>
          <p:cNvCxnSpPr/>
          <p:nvPr/>
        </p:nvCxnSpPr>
        <p:spPr>
          <a:xfrm>
            <a:off x="4880113" y="2550180"/>
            <a:ext cx="6559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15" name="Cube 14">
            <a:extLst>
              <a:ext uri="{FF2B5EF4-FFF2-40B4-BE49-F238E27FC236}">
                <a16:creationId xmlns:a16="http://schemas.microsoft.com/office/drawing/2014/main" id="{D70CC2E1-4CAB-6BD6-6214-D7BF24487BE4}"/>
              </a:ext>
            </a:extLst>
          </p:cNvPr>
          <p:cNvSpPr/>
          <p:nvPr/>
        </p:nvSpPr>
        <p:spPr>
          <a:xfrm>
            <a:off x="5655365" y="2004763"/>
            <a:ext cx="1000541" cy="937205"/>
          </a:xfrm>
          <a:prstGeom prst="cube">
            <a:avLst>
              <a:gd name="adj" fmla="val 4528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Arrow Connector 16">
            <a:extLst>
              <a:ext uri="{FF2B5EF4-FFF2-40B4-BE49-F238E27FC236}">
                <a16:creationId xmlns:a16="http://schemas.microsoft.com/office/drawing/2014/main" id="{0D219696-2F78-37D1-E9CA-B787128C2C65}"/>
              </a:ext>
            </a:extLst>
          </p:cNvPr>
          <p:cNvCxnSpPr/>
          <p:nvPr/>
        </p:nvCxnSpPr>
        <p:spPr>
          <a:xfrm>
            <a:off x="6811617" y="2518753"/>
            <a:ext cx="6559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1A0B12FC-0108-137C-FB56-3200371D4CF4}"/>
                  </a:ext>
                </a:extLst>
              </p:cNvPr>
              <p:cNvSpPr txBox="1"/>
              <p:nvPr/>
            </p:nvSpPr>
            <p:spPr>
              <a:xfrm>
                <a:off x="7573883" y="2191770"/>
                <a:ext cx="351058"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16" name="TextBox 15">
                <a:extLst>
                  <a:ext uri="{FF2B5EF4-FFF2-40B4-BE49-F238E27FC236}">
                    <a16:creationId xmlns:a16="http://schemas.microsoft.com/office/drawing/2014/main" id="{1A0B12FC-0108-137C-FB56-3200371D4CF4}"/>
                  </a:ext>
                </a:extLst>
              </p:cNvPr>
              <p:cNvSpPr txBox="1">
                <a:spLocks noRot="1" noChangeAspect="1" noMove="1" noResize="1" noEditPoints="1" noAdjustHandles="1" noChangeArrowheads="1" noChangeShapeType="1" noTextEdit="1"/>
              </p:cNvSpPr>
              <p:nvPr/>
            </p:nvSpPr>
            <p:spPr>
              <a:xfrm>
                <a:off x="7573883" y="2191770"/>
                <a:ext cx="351058" cy="430887"/>
              </a:xfrm>
              <a:prstGeom prst="rect">
                <a:avLst/>
              </a:prstGeom>
              <a:blipFill>
                <a:blip r:embed="rId3"/>
                <a:stretch>
                  <a:fillRect/>
                </a:stretch>
              </a:blipFill>
            </p:spPr>
            <p:txBody>
              <a:bodyPr/>
              <a:lstStyle/>
              <a:p>
                <a:r>
                  <a:rPr lang="en-US">
                    <a:noFill/>
                  </a:rPr>
                  <a:t> </a:t>
                </a:r>
              </a:p>
            </p:txBody>
          </p:sp>
        </mc:Fallback>
      </mc:AlternateContent>
      <p:cxnSp>
        <p:nvCxnSpPr>
          <p:cNvPr id="19" name="Straight Arrow Connector 18">
            <a:extLst>
              <a:ext uri="{FF2B5EF4-FFF2-40B4-BE49-F238E27FC236}">
                <a16:creationId xmlns:a16="http://schemas.microsoft.com/office/drawing/2014/main" id="{821817F8-4558-2FB5-8EE5-91C69045B3D6}"/>
              </a:ext>
            </a:extLst>
          </p:cNvPr>
          <p:cNvCxnSpPr/>
          <p:nvPr/>
        </p:nvCxnSpPr>
        <p:spPr>
          <a:xfrm>
            <a:off x="8007625" y="2486462"/>
            <a:ext cx="65598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24" name="Group 23">
            <a:extLst>
              <a:ext uri="{FF2B5EF4-FFF2-40B4-BE49-F238E27FC236}">
                <a16:creationId xmlns:a16="http://schemas.microsoft.com/office/drawing/2014/main" id="{9AC9A091-844D-22F5-303B-3A9610565F3C}"/>
              </a:ext>
            </a:extLst>
          </p:cNvPr>
          <p:cNvGrpSpPr/>
          <p:nvPr/>
        </p:nvGrpSpPr>
        <p:grpSpPr>
          <a:xfrm>
            <a:off x="8955157" y="1789049"/>
            <a:ext cx="377686" cy="1480926"/>
            <a:chOff x="8955157" y="1789049"/>
            <a:chExt cx="377686" cy="1480926"/>
          </a:xfrm>
        </p:grpSpPr>
        <p:sp>
          <p:nvSpPr>
            <p:cNvPr id="18" name="Frame 17">
              <a:extLst>
                <a:ext uri="{FF2B5EF4-FFF2-40B4-BE49-F238E27FC236}">
                  <a16:creationId xmlns:a16="http://schemas.microsoft.com/office/drawing/2014/main" id="{777ABA1D-3022-7DA4-AF19-3F30B73223AB}"/>
                </a:ext>
              </a:extLst>
            </p:cNvPr>
            <p:cNvSpPr/>
            <p:nvPr/>
          </p:nvSpPr>
          <p:spPr>
            <a:xfrm>
              <a:off x="8955157" y="1789049"/>
              <a:ext cx="377686" cy="14809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F071D6EB-FC2B-DF20-9FD3-2D1662F70EDF}"/>
                </a:ext>
              </a:extLst>
            </p:cNvPr>
            <p:cNvSpPr/>
            <p:nvPr/>
          </p:nvSpPr>
          <p:spPr>
            <a:xfrm>
              <a:off x="9014791" y="2236304"/>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07A3C92B-55B4-EFF9-6387-FD357D7570DB}"/>
                </a:ext>
              </a:extLst>
            </p:cNvPr>
            <p:cNvSpPr/>
            <p:nvPr/>
          </p:nvSpPr>
          <p:spPr>
            <a:xfrm>
              <a:off x="9018106" y="1901688"/>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Donut 22">
              <a:extLst>
                <a:ext uri="{FF2B5EF4-FFF2-40B4-BE49-F238E27FC236}">
                  <a16:creationId xmlns:a16="http://schemas.microsoft.com/office/drawing/2014/main" id="{311A96F7-127F-B06D-9AB8-F874CF88458F}"/>
                </a:ext>
              </a:extLst>
            </p:cNvPr>
            <p:cNvSpPr/>
            <p:nvPr/>
          </p:nvSpPr>
          <p:spPr>
            <a:xfrm>
              <a:off x="9018106" y="2915478"/>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2D64C435-FBBC-3A7A-6CEE-20C62FA2F360}"/>
                    </a:ext>
                  </a:extLst>
                </p:cNvPr>
                <p:cNvSpPr txBox="1"/>
                <p:nvPr/>
              </p:nvSpPr>
              <p:spPr>
                <a:xfrm>
                  <a:off x="9060118" y="2519402"/>
                  <a:ext cx="1939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21" name="TextBox 20">
                  <a:extLst>
                    <a:ext uri="{FF2B5EF4-FFF2-40B4-BE49-F238E27FC236}">
                      <a16:creationId xmlns:a16="http://schemas.microsoft.com/office/drawing/2014/main" id="{2D64C435-FBBC-3A7A-6CEE-20C62FA2F360}"/>
                    </a:ext>
                  </a:extLst>
                </p:cNvPr>
                <p:cNvSpPr txBox="1">
                  <a:spLocks noRot="1" noChangeAspect="1" noMove="1" noResize="1" noEditPoints="1" noAdjustHandles="1" noChangeArrowheads="1" noChangeShapeType="1" noTextEdit="1"/>
                </p:cNvSpPr>
                <p:nvPr/>
              </p:nvSpPr>
              <p:spPr>
                <a:xfrm>
                  <a:off x="9060118" y="2519402"/>
                  <a:ext cx="193964" cy="430887"/>
                </a:xfrm>
                <a:prstGeom prst="rect">
                  <a:avLst/>
                </a:prstGeom>
                <a:blipFill>
                  <a:blip r:embed="rId4"/>
                  <a:stretch>
                    <a:fillRect l="-37500" r="-37500" b="-2857"/>
                  </a:stretch>
                </a:blipFill>
              </p:spPr>
              <p:txBody>
                <a:bodyPr/>
                <a:lstStyle/>
                <a:p>
                  <a:r>
                    <a:rPr lang="en-US">
                      <a:noFill/>
                    </a:rPr>
                    <a:t> </a:t>
                  </a:r>
                </a:p>
              </p:txBody>
            </p:sp>
          </mc:Fallback>
        </mc:AlternateContent>
      </p:grpSp>
      <p:sp>
        <p:nvSpPr>
          <p:cNvPr id="25" name="TextBox 24">
            <a:extLst>
              <a:ext uri="{FF2B5EF4-FFF2-40B4-BE49-F238E27FC236}">
                <a16:creationId xmlns:a16="http://schemas.microsoft.com/office/drawing/2014/main" id="{09FDFAD4-1D89-0DE7-A2E8-239B0D93AAF9}"/>
              </a:ext>
            </a:extLst>
          </p:cNvPr>
          <p:cNvSpPr txBox="1"/>
          <p:nvPr/>
        </p:nvSpPr>
        <p:spPr>
          <a:xfrm>
            <a:off x="9900378" y="1457628"/>
            <a:ext cx="1430200" cy="954107"/>
          </a:xfrm>
          <a:prstGeom prst="rect">
            <a:avLst/>
          </a:prstGeom>
          <a:noFill/>
        </p:spPr>
        <p:txBody>
          <a:bodyPr wrap="none" rtlCol="0">
            <a:spAutoFit/>
          </a:bodyPr>
          <a:lstStyle/>
          <a:p>
            <a:r>
              <a:rPr lang="en-US" sz="2800" dirty="0" err="1"/>
              <a:t>Softmax</a:t>
            </a:r>
            <a:endParaRPr lang="en-US" sz="2800" dirty="0"/>
          </a:p>
          <a:p>
            <a:r>
              <a:rPr lang="en-US" sz="2800" dirty="0"/>
              <a:t>1, 2, 3, 4</a:t>
            </a:r>
          </a:p>
        </p:txBody>
      </p:sp>
      <p:sp>
        <p:nvSpPr>
          <p:cNvPr id="26" name="TextBox 25">
            <a:extLst>
              <a:ext uri="{FF2B5EF4-FFF2-40B4-BE49-F238E27FC236}">
                <a16:creationId xmlns:a16="http://schemas.microsoft.com/office/drawing/2014/main" id="{5A33A23D-3EB6-91C3-CF58-E9D84D3D1DDD}"/>
              </a:ext>
            </a:extLst>
          </p:cNvPr>
          <p:cNvSpPr txBox="1"/>
          <p:nvPr/>
        </p:nvSpPr>
        <p:spPr>
          <a:xfrm>
            <a:off x="1311709" y="4459607"/>
            <a:ext cx="2261196" cy="1815882"/>
          </a:xfrm>
          <a:prstGeom prst="rect">
            <a:avLst/>
          </a:prstGeom>
          <a:noFill/>
        </p:spPr>
        <p:txBody>
          <a:bodyPr wrap="none" rtlCol="0">
            <a:spAutoFit/>
          </a:bodyPr>
          <a:lstStyle/>
          <a:p>
            <a:r>
              <a:rPr lang="en-US" sz="2800" dirty="0"/>
              <a:t>1. Horse</a:t>
            </a:r>
          </a:p>
          <a:p>
            <a:r>
              <a:rPr lang="en-US" sz="2800" dirty="0"/>
              <a:t>2. Cow</a:t>
            </a:r>
          </a:p>
          <a:p>
            <a:r>
              <a:rPr lang="en-US" sz="2800" dirty="0"/>
              <a:t>3. Human</a:t>
            </a:r>
          </a:p>
          <a:p>
            <a:r>
              <a:rPr lang="en-US" sz="2800" dirty="0"/>
              <a:t>4. background</a:t>
            </a:r>
          </a:p>
        </p:txBody>
      </p:sp>
      <p:cxnSp>
        <p:nvCxnSpPr>
          <p:cNvPr id="28" name="Straight Arrow Connector 27">
            <a:extLst>
              <a:ext uri="{FF2B5EF4-FFF2-40B4-BE49-F238E27FC236}">
                <a16:creationId xmlns:a16="http://schemas.microsoft.com/office/drawing/2014/main" id="{5526685A-1C09-B724-0F76-8CA819C91AB5}"/>
              </a:ext>
            </a:extLst>
          </p:cNvPr>
          <p:cNvCxnSpPr/>
          <p:nvPr/>
        </p:nvCxnSpPr>
        <p:spPr>
          <a:xfrm flipV="1">
            <a:off x="9440562" y="1901688"/>
            <a:ext cx="518984" cy="272509"/>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1D87B452-2D0B-B50B-F51E-1DB9197805CE}"/>
              </a:ext>
            </a:extLst>
          </p:cNvPr>
          <p:cNvCxnSpPr/>
          <p:nvPr/>
        </p:nvCxnSpPr>
        <p:spPr>
          <a:xfrm>
            <a:off x="9440562" y="2784541"/>
            <a:ext cx="605481" cy="267191"/>
          </a:xfrm>
          <a:prstGeom prst="straightConnector1">
            <a:avLst/>
          </a:prstGeom>
          <a:ln w="28575">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37DF4315-7719-3549-CC6F-9DEE7B3BE637}"/>
                  </a:ext>
                </a:extLst>
              </p:cNvPr>
              <p:cNvSpPr txBox="1"/>
              <p:nvPr/>
            </p:nvSpPr>
            <p:spPr>
              <a:xfrm>
                <a:off x="9859478" y="3117551"/>
                <a:ext cx="2214516" cy="55720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𝑥</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𝑦</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h</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𝑤</m:t>
                          </m:r>
                        </m:sub>
                      </m:sSub>
                    </m:oMath>
                  </m:oMathPara>
                </a14:m>
                <a:endParaRPr lang="en-US" sz="2800" dirty="0"/>
              </a:p>
            </p:txBody>
          </p:sp>
        </mc:Choice>
        <mc:Fallback xmlns="">
          <p:sp>
            <p:nvSpPr>
              <p:cNvPr id="32" name="TextBox 31">
                <a:extLst>
                  <a:ext uri="{FF2B5EF4-FFF2-40B4-BE49-F238E27FC236}">
                    <a16:creationId xmlns:a16="http://schemas.microsoft.com/office/drawing/2014/main" id="{37DF4315-7719-3549-CC6F-9DEE7B3BE637}"/>
                  </a:ext>
                </a:extLst>
              </p:cNvPr>
              <p:cNvSpPr txBox="1">
                <a:spLocks noRot="1" noChangeAspect="1" noMove="1" noResize="1" noEditPoints="1" noAdjustHandles="1" noChangeArrowheads="1" noChangeShapeType="1" noTextEdit="1"/>
              </p:cNvSpPr>
              <p:nvPr/>
            </p:nvSpPr>
            <p:spPr>
              <a:xfrm>
                <a:off x="9859478" y="3117551"/>
                <a:ext cx="2214516" cy="557204"/>
              </a:xfrm>
              <a:prstGeom prst="rect">
                <a:avLst/>
              </a:prstGeom>
              <a:blipFill>
                <a:blip r:embed="rId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4" name="TextBox 33">
                <a:extLst>
                  <a:ext uri="{FF2B5EF4-FFF2-40B4-BE49-F238E27FC236}">
                    <a16:creationId xmlns:a16="http://schemas.microsoft.com/office/drawing/2014/main" id="{473D44AC-DDE9-DD4D-A005-233280E46126}"/>
                  </a:ext>
                </a:extLst>
              </p:cNvPr>
              <p:cNvSpPr txBox="1"/>
              <p:nvPr/>
            </p:nvSpPr>
            <p:spPr>
              <a:xfrm>
                <a:off x="5624208" y="3806005"/>
                <a:ext cx="5279935" cy="988091"/>
              </a:xfrm>
              <a:prstGeom prst="rect">
                <a:avLst/>
              </a:prstGeom>
              <a:noFill/>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𝑥</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𝑦</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h</m:t>
                        </m:r>
                      </m:sub>
                    </m:sSub>
                    <m:r>
                      <a:rPr lang="en-CA" sz="2800" b="0" i="1" smtClean="0">
                        <a:latin typeface="Cambria Math" panose="02040503050406030204" pitchFamily="18" charset="0"/>
                      </a:rPr>
                      <m:t>,</m:t>
                    </m:r>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𝑤</m:t>
                        </m:r>
                      </m:sub>
                    </m:sSub>
                  </m:oMath>
                </a14:m>
                <a:r>
                  <a:rPr lang="en-US" sz="2800" dirty="0"/>
                  <a:t> define the bounding box of the object being detected.</a:t>
                </a:r>
              </a:p>
            </p:txBody>
          </p:sp>
        </mc:Choice>
        <mc:Fallback xmlns="">
          <p:sp>
            <p:nvSpPr>
              <p:cNvPr id="34" name="TextBox 33">
                <a:extLst>
                  <a:ext uri="{FF2B5EF4-FFF2-40B4-BE49-F238E27FC236}">
                    <a16:creationId xmlns:a16="http://schemas.microsoft.com/office/drawing/2014/main" id="{473D44AC-DDE9-DD4D-A005-233280E46126}"/>
                  </a:ext>
                </a:extLst>
              </p:cNvPr>
              <p:cNvSpPr txBox="1">
                <a:spLocks noRot="1" noChangeAspect="1" noMove="1" noResize="1" noEditPoints="1" noAdjustHandles="1" noChangeArrowheads="1" noChangeShapeType="1" noTextEdit="1"/>
              </p:cNvSpPr>
              <p:nvPr/>
            </p:nvSpPr>
            <p:spPr>
              <a:xfrm>
                <a:off x="5624208" y="3806005"/>
                <a:ext cx="5279935" cy="988091"/>
              </a:xfrm>
              <a:prstGeom prst="rect">
                <a:avLst/>
              </a:prstGeom>
              <a:blipFill>
                <a:blip r:embed="rId6"/>
                <a:stretch>
                  <a:fillRect l="-2644" t="-5063" r="-481" b="-15190"/>
                </a:stretch>
              </a:blipFill>
            </p:spPr>
            <p:txBody>
              <a:bodyPr/>
              <a:lstStyle/>
              <a:p>
                <a:r>
                  <a:rPr lang="en-US">
                    <a:noFill/>
                  </a:rPr>
                  <a:t> </a:t>
                </a:r>
              </a:p>
            </p:txBody>
          </p:sp>
        </mc:Fallback>
      </mc:AlternateContent>
      <p:sp>
        <p:nvSpPr>
          <p:cNvPr id="33" name="TextBox 32">
            <a:extLst>
              <a:ext uri="{FF2B5EF4-FFF2-40B4-BE49-F238E27FC236}">
                <a16:creationId xmlns:a16="http://schemas.microsoft.com/office/drawing/2014/main" id="{EB7FC0A5-6B60-41B5-BCF9-2DDE91BBC38C}"/>
              </a:ext>
            </a:extLst>
          </p:cNvPr>
          <p:cNvSpPr txBox="1"/>
          <p:nvPr/>
        </p:nvSpPr>
        <p:spPr>
          <a:xfrm>
            <a:off x="9606131" y="999016"/>
            <a:ext cx="2018694" cy="523220"/>
          </a:xfrm>
          <a:prstGeom prst="rect">
            <a:avLst/>
          </a:prstGeom>
          <a:noFill/>
        </p:spPr>
        <p:txBody>
          <a:bodyPr wrap="none" rtlCol="0">
            <a:spAutoFit/>
          </a:bodyPr>
          <a:lstStyle/>
          <a:p>
            <a:r>
              <a:rPr lang="en-US" sz="2800" dirty="0"/>
              <a:t>Output layer</a:t>
            </a:r>
          </a:p>
        </p:txBody>
      </p:sp>
      <mc:AlternateContent xmlns:mc="http://schemas.openxmlformats.org/markup-compatibility/2006" xmlns:a14="http://schemas.microsoft.com/office/drawing/2010/main">
        <mc:Choice Requires="a14">
          <p:sp>
            <p:nvSpPr>
              <p:cNvPr id="35" name="TextBox 34">
                <a:extLst>
                  <a:ext uri="{FF2B5EF4-FFF2-40B4-BE49-F238E27FC236}">
                    <a16:creationId xmlns:a16="http://schemas.microsoft.com/office/drawing/2014/main" id="{0C758A80-AC43-1384-DC58-72E507609CF8}"/>
                  </a:ext>
                </a:extLst>
              </p:cNvPr>
              <p:cNvSpPr txBox="1"/>
              <p:nvPr/>
            </p:nvSpPr>
            <p:spPr>
              <a:xfrm>
                <a:off x="7573883" y="5130142"/>
                <a:ext cx="1604798" cy="15988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400" i="1" smtClean="0">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𝑥</m:t>
                          </m:r>
                        </m:sub>
                      </m:sSub>
                      <m:r>
                        <a:rPr lang="en-CA" sz="2400" i="1">
                          <a:latin typeface="Cambria Math" panose="02040503050406030204" pitchFamily="18" charset="0"/>
                        </a:rPr>
                        <m:t>=0.33,</m:t>
                      </m:r>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𝑦</m:t>
                          </m:r>
                        </m:sub>
                      </m:sSub>
                      <m:r>
                        <a:rPr lang="en-CA" sz="2400" i="1">
                          <a:latin typeface="Cambria Math" panose="02040503050406030204" pitchFamily="18" charset="0"/>
                        </a:rPr>
                        <m:t>=0.25,</m:t>
                      </m:r>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h</m:t>
                          </m:r>
                        </m:sub>
                      </m:sSub>
                      <m:r>
                        <a:rPr lang="en-CA" sz="2400" i="1">
                          <a:latin typeface="Cambria Math" panose="02040503050406030204" pitchFamily="18" charset="0"/>
                        </a:rPr>
                        <m:t>=0.5, </m:t>
                      </m:r>
                    </m:oMath>
                  </m:oMathPara>
                </a14:m>
                <a:endParaRPr lang="en-CA" sz="24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2400" i="1">
                              <a:latin typeface="Cambria Math" panose="02040503050406030204" pitchFamily="18" charset="0"/>
                            </a:rPr>
                          </m:ctrlPr>
                        </m:sSubPr>
                        <m:e>
                          <m:r>
                            <a:rPr lang="en-CA" sz="2400" i="1">
                              <a:latin typeface="Cambria Math" panose="02040503050406030204" pitchFamily="18" charset="0"/>
                            </a:rPr>
                            <m:t>𝑏</m:t>
                          </m:r>
                        </m:e>
                        <m:sub>
                          <m:r>
                            <a:rPr lang="en-CA" sz="2400" i="1">
                              <a:latin typeface="Cambria Math" panose="02040503050406030204" pitchFamily="18" charset="0"/>
                            </a:rPr>
                            <m:t>𝑤</m:t>
                          </m:r>
                        </m:sub>
                      </m:sSub>
                      <m:r>
                        <a:rPr lang="en-CA" sz="2400" i="1">
                          <a:latin typeface="Cambria Math" panose="02040503050406030204" pitchFamily="18" charset="0"/>
                        </a:rPr>
                        <m:t>=0.35</m:t>
                      </m:r>
                    </m:oMath>
                  </m:oMathPara>
                </a14:m>
                <a:endParaRPr lang="en-US" sz="2400" dirty="0"/>
              </a:p>
            </p:txBody>
          </p:sp>
        </mc:Choice>
        <mc:Fallback xmlns="">
          <p:sp>
            <p:nvSpPr>
              <p:cNvPr id="35" name="TextBox 34">
                <a:extLst>
                  <a:ext uri="{FF2B5EF4-FFF2-40B4-BE49-F238E27FC236}">
                    <a16:creationId xmlns:a16="http://schemas.microsoft.com/office/drawing/2014/main" id="{0C758A80-AC43-1384-DC58-72E507609CF8}"/>
                  </a:ext>
                </a:extLst>
              </p:cNvPr>
              <p:cNvSpPr txBox="1">
                <a:spLocks noRot="1" noChangeAspect="1" noMove="1" noResize="1" noEditPoints="1" noAdjustHandles="1" noChangeArrowheads="1" noChangeShapeType="1" noTextEdit="1"/>
              </p:cNvSpPr>
              <p:nvPr/>
            </p:nvSpPr>
            <p:spPr>
              <a:xfrm>
                <a:off x="7573883" y="5130142"/>
                <a:ext cx="1604798" cy="1598836"/>
              </a:xfrm>
              <a:prstGeom prst="rect">
                <a:avLst/>
              </a:prstGeom>
              <a:blipFill>
                <a:blip r:embed="rId7"/>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25226035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E6FB5C-367C-D909-ECC3-9F7DA13E0C10}"/>
              </a:ext>
            </a:extLst>
          </p:cNvPr>
          <p:cNvSpPr>
            <a:spLocks noGrp="1"/>
          </p:cNvSpPr>
          <p:nvPr>
            <p:ph type="title"/>
          </p:nvPr>
        </p:nvSpPr>
        <p:spPr>
          <a:xfrm>
            <a:off x="838200" y="365125"/>
            <a:ext cx="10515600" cy="549275"/>
          </a:xfrm>
        </p:spPr>
        <p:txBody>
          <a:bodyPr>
            <a:normAutofit fontScale="90000"/>
          </a:bodyPr>
          <a:lstStyle/>
          <a:p>
            <a:r>
              <a:rPr lang="en-US" dirty="0"/>
              <a:t>Transposed Convolution</a:t>
            </a:r>
          </a:p>
        </p:txBody>
      </p:sp>
      <p:sp>
        <p:nvSpPr>
          <p:cNvPr id="3" name="Content Placeholder 2">
            <a:extLst>
              <a:ext uri="{FF2B5EF4-FFF2-40B4-BE49-F238E27FC236}">
                <a16:creationId xmlns:a16="http://schemas.microsoft.com/office/drawing/2014/main" id="{8F6E5DEB-CCB4-9F1C-9651-6005AB5D55B5}"/>
              </a:ext>
            </a:extLst>
          </p:cNvPr>
          <p:cNvSpPr>
            <a:spLocks noGrp="1"/>
          </p:cNvSpPr>
          <p:nvPr>
            <p:ph idx="1"/>
          </p:nvPr>
        </p:nvSpPr>
        <p:spPr>
          <a:xfrm>
            <a:off x="838200" y="1094509"/>
            <a:ext cx="10515600" cy="5082454"/>
          </a:xfrm>
        </p:spPr>
        <p:txBody>
          <a:bodyPr/>
          <a:lstStyle/>
          <a:p>
            <a:r>
              <a:rPr lang="en-CA" dirty="0"/>
              <a:t>We need both “WHAT”  and “WHERE” information in case of semantic segmentation. </a:t>
            </a:r>
            <a:r>
              <a:rPr lang="en-CA" b="1" dirty="0"/>
              <a:t>Need for up sampling</a:t>
            </a:r>
          </a:p>
          <a:p>
            <a:r>
              <a:rPr lang="en-CA" dirty="0"/>
              <a:t>Transposed convolution (Deconvolution or Fractionally-</a:t>
            </a:r>
            <a:r>
              <a:rPr lang="en-CA" dirty="0" err="1"/>
              <a:t>strided</a:t>
            </a:r>
            <a:r>
              <a:rPr lang="en-CA" dirty="0"/>
              <a:t> convolution) is a technique to perform up sampling of an image with learnable parameters. We want to convert </a:t>
            </a:r>
            <a:r>
              <a:rPr lang="en-CA" b="1" dirty="0"/>
              <a:t>one-to-many relationship</a:t>
            </a:r>
            <a:endParaRPr lang="en-US" dirty="0"/>
          </a:p>
          <a:p>
            <a:endParaRPr lang="en-US" dirty="0"/>
          </a:p>
        </p:txBody>
      </p:sp>
      <p:pic>
        <p:nvPicPr>
          <p:cNvPr id="8194" name="Picture 2">
            <a:extLst>
              <a:ext uri="{FF2B5EF4-FFF2-40B4-BE49-F238E27FC236}">
                <a16:creationId xmlns:a16="http://schemas.microsoft.com/office/drawing/2014/main" id="{791F653F-044D-6D49-5DCD-357E81D5702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4347" y="3429000"/>
            <a:ext cx="11536711" cy="3283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26579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CA6D52-5FCF-41A8-2A41-83E88EE00B66}"/>
              </a:ext>
            </a:extLst>
          </p:cNvPr>
          <p:cNvSpPr>
            <a:spLocks noGrp="1"/>
          </p:cNvSpPr>
          <p:nvPr>
            <p:ph type="title"/>
          </p:nvPr>
        </p:nvSpPr>
        <p:spPr>
          <a:xfrm>
            <a:off x="838200" y="80167"/>
            <a:ext cx="10515600" cy="673966"/>
          </a:xfrm>
        </p:spPr>
        <p:txBody>
          <a:bodyPr>
            <a:normAutofit fontScale="90000"/>
          </a:bodyPr>
          <a:lstStyle/>
          <a:p>
            <a:pPr algn="ctr"/>
            <a:r>
              <a:rPr lang="en-US" dirty="0"/>
              <a:t>Convolution &amp; transposed Convolution</a:t>
            </a:r>
          </a:p>
        </p:txBody>
      </p:sp>
      <p:graphicFrame>
        <p:nvGraphicFramePr>
          <p:cNvPr id="4" name="Table 4">
            <a:extLst>
              <a:ext uri="{FF2B5EF4-FFF2-40B4-BE49-F238E27FC236}">
                <a16:creationId xmlns:a16="http://schemas.microsoft.com/office/drawing/2014/main" id="{71CAECB9-2C42-28CB-D6E3-AE7C5A710BB9}"/>
              </a:ext>
            </a:extLst>
          </p:cNvPr>
          <p:cNvGraphicFramePr>
            <a:graphicFrameLocks noGrp="1"/>
          </p:cNvGraphicFramePr>
          <p:nvPr>
            <p:extLst>
              <p:ext uri="{D42A27DB-BD31-4B8C-83A1-F6EECF244321}">
                <p14:modId xmlns:p14="http://schemas.microsoft.com/office/powerpoint/2010/main" val="3419402102"/>
              </p:ext>
            </p:extLst>
          </p:nvPr>
        </p:nvGraphicFramePr>
        <p:xfrm>
          <a:off x="673651" y="1364962"/>
          <a:ext cx="1645227" cy="1149006"/>
        </p:xfrm>
        <a:graphic>
          <a:graphicData uri="http://schemas.openxmlformats.org/drawingml/2006/table">
            <a:tbl>
              <a:tblPr firstRow="1" bandRow="1">
                <a:tableStyleId>{5940675A-B579-460E-94D1-54222C63F5DA}</a:tableStyleId>
              </a:tblPr>
              <a:tblGrid>
                <a:gridCol w="548409">
                  <a:extLst>
                    <a:ext uri="{9D8B030D-6E8A-4147-A177-3AD203B41FA5}">
                      <a16:colId xmlns:a16="http://schemas.microsoft.com/office/drawing/2014/main" val="2402888432"/>
                    </a:ext>
                  </a:extLst>
                </a:gridCol>
                <a:gridCol w="548409">
                  <a:extLst>
                    <a:ext uri="{9D8B030D-6E8A-4147-A177-3AD203B41FA5}">
                      <a16:colId xmlns:a16="http://schemas.microsoft.com/office/drawing/2014/main" val="3866754289"/>
                    </a:ext>
                  </a:extLst>
                </a:gridCol>
                <a:gridCol w="548409">
                  <a:extLst>
                    <a:ext uri="{9D8B030D-6E8A-4147-A177-3AD203B41FA5}">
                      <a16:colId xmlns:a16="http://schemas.microsoft.com/office/drawing/2014/main" val="638269312"/>
                    </a:ext>
                  </a:extLst>
                </a:gridCol>
              </a:tblGrid>
              <a:tr h="383002">
                <a:tc>
                  <a:txBody>
                    <a:bodyPr/>
                    <a:lstStyle/>
                    <a:p>
                      <a:pPr algn="ctr"/>
                      <a:r>
                        <a:rPr lang="en-US" dirty="0">
                          <a:solidFill>
                            <a:srgbClr val="FF0000"/>
                          </a:solidFill>
                        </a:rPr>
                        <a:t>4</a:t>
                      </a:r>
                    </a:p>
                  </a:txBody>
                  <a:tcPr/>
                </a:tc>
                <a:tc>
                  <a:txBody>
                    <a:bodyPr/>
                    <a:lstStyle/>
                    <a:p>
                      <a:pPr algn="ctr"/>
                      <a:r>
                        <a:rPr lang="en-US" dirty="0">
                          <a:solidFill>
                            <a:srgbClr val="FF0000"/>
                          </a:solidFill>
                        </a:rPr>
                        <a:t>5</a:t>
                      </a:r>
                    </a:p>
                  </a:txBody>
                  <a:tcPr/>
                </a:tc>
                <a:tc>
                  <a:txBody>
                    <a:bodyPr/>
                    <a:lstStyle/>
                    <a:p>
                      <a:pPr algn="ctr"/>
                      <a:r>
                        <a:rPr lang="en-US" dirty="0">
                          <a:solidFill>
                            <a:srgbClr val="FF0000"/>
                          </a:solidFill>
                        </a:rPr>
                        <a:t>6</a:t>
                      </a:r>
                    </a:p>
                  </a:txBody>
                  <a:tcPr/>
                </a:tc>
                <a:extLst>
                  <a:ext uri="{0D108BD9-81ED-4DB2-BD59-A6C34878D82A}">
                    <a16:rowId xmlns:a16="http://schemas.microsoft.com/office/drawing/2014/main" val="859689091"/>
                  </a:ext>
                </a:extLst>
              </a:tr>
              <a:tr h="383002">
                <a:tc>
                  <a:txBody>
                    <a:bodyPr/>
                    <a:lstStyle/>
                    <a:p>
                      <a:pPr algn="ctr"/>
                      <a:r>
                        <a:rPr lang="en-US" dirty="0">
                          <a:solidFill>
                            <a:srgbClr val="FF0000"/>
                          </a:solidFill>
                        </a:rPr>
                        <a:t>1</a:t>
                      </a:r>
                    </a:p>
                  </a:txBody>
                  <a:tcPr/>
                </a:tc>
                <a:tc>
                  <a:txBody>
                    <a:bodyPr/>
                    <a:lstStyle/>
                    <a:p>
                      <a:pPr algn="ctr"/>
                      <a:r>
                        <a:rPr lang="en-US" dirty="0">
                          <a:solidFill>
                            <a:srgbClr val="FF0000"/>
                          </a:solidFill>
                        </a:rPr>
                        <a:t>2</a:t>
                      </a:r>
                    </a:p>
                  </a:txBody>
                  <a:tcPr/>
                </a:tc>
                <a:tc>
                  <a:txBody>
                    <a:bodyPr/>
                    <a:lstStyle/>
                    <a:p>
                      <a:pPr algn="ctr"/>
                      <a:r>
                        <a:rPr lang="en-US" dirty="0">
                          <a:solidFill>
                            <a:srgbClr val="FF0000"/>
                          </a:solidFill>
                        </a:rPr>
                        <a:t>1</a:t>
                      </a:r>
                    </a:p>
                  </a:txBody>
                  <a:tcPr/>
                </a:tc>
                <a:extLst>
                  <a:ext uri="{0D108BD9-81ED-4DB2-BD59-A6C34878D82A}">
                    <a16:rowId xmlns:a16="http://schemas.microsoft.com/office/drawing/2014/main" val="3876577671"/>
                  </a:ext>
                </a:extLst>
              </a:tr>
              <a:tr h="383002">
                <a:tc>
                  <a:txBody>
                    <a:bodyPr/>
                    <a:lstStyle/>
                    <a:p>
                      <a:pPr algn="ctr"/>
                      <a:r>
                        <a:rPr lang="en-US" dirty="0">
                          <a:solidFill>
                            <a:srgbClr val="FF0000"/>
                          </a:solidFill>
                        </a:rPr>
                        <a:t>2</a:t>
                      </a:r>
                    </a:p>
                  </a:txBody>
                  <a:tcPr/>
                </a:tc>
                <a:tc>
                  <a:txBody>
                    <a:bodyPr/>
                    <a:lstStyle/>
                    <a:p>
                      <a:pPr algn="ctr"/>
                      <a:r>
                        <a:rPr lang="en-US" dirty="0">
                          <a:solidFill>
                            <a:srgbClr val="FF0000"/>
                          </a:solidFill>
                        </a:rPr>
                        <a:t>5</a:t>
                      </a:r>
                    </a:p>
                  </a:txBody>
                  <a:tcPr/>
                </a:tc>
                <a:tc>
                  <a:txBody>
                    <a:bodyPr/>
                    <a:lstStyle/>
                    <a:p>
                      <a:pPr algn="ctr"/>
                      <a:r>
                        <a:rPr lang="en-US" dirty="0">
                          <a:solidFill>
                            <a:srgbClr val="FF0000"/>
                          </a:solidFill>
                        </a:rPr>
                        <a:t>4</a:t>
                      </a:r>
                    </a:p>
                  </a:txBody>
                  <a:tcPr/>
                </a:tc>
                <a:extLst>
                  <a:ext uri="{0D108BD9-81ED-4DB2-BD59-A6C34878D82A}">
                    <a16:rowId xmlns:a16="http://schemas.microsoft.com/office/drawing/2014/main" val="3619551785"/>
                  </a:ext>
                </a:extLst>
              </a:tr>
            </a:tbl>
          </a:graphicData>
        </a:graphic>
      </p:graphicFrame>
      <p:graphicFrame>
        <p:nvGraphicFramePr>
          <p:cNvPr id="5" name="Table 5">
            <a:extLst>
              <a:ext uri="{FF2B5EF4-FFF2-40B4-BE49-F238E27FC236}">
                <a16:creationId xmlns:a16="http://schemas.microsoft.com/office/drawing/2014/main" id="{FC1EE90A-BE16-5701-08DF-1A570713BF4C}"/>
              </a:ext>
            </a:extLst>
          </p:cNvPr>
          <p:cNvGraphicFramePr>
            <a:graphicFrameLocks noGrp="1"/>
          </p:cNvGraphicFramePr>
          <p:nvPr>
            <p:extLst>
              <p:ext uri="{D42A27DB-BD31-4B8C-83A1-F6EECF244321}">
                <p14:modId xmlns:p14="http://schemas.microsoft.com/office/powerpoint/2010/main" val="3913512809"/>
              </p:ext>
            </p:extLst>
          </p:nvPr>
        </p:nvGraphicFramePr>
        <p:xfrm>
          <a:off x="701058" y="2955782"/>
          <a:ext cx="888448" cy="766923"/>
        </p:xfrm>
        <a:graphic>
          <a:graphicData uri="http://schemas.openxmlformats.org/drawingml/2006/table">
            <a:tbl>
              <a:tblPr firstRow="1" bandRow="1">
                <a:tableStyleId>{5940675A-B579-460E-94D1-54222C63F5DA}</a:tableStyleId>
              </a:tblPr>
              <a:tblGrid>
                <a:gridCol w="444224">
                  <a:extLst>
                    <a:ext uri="{9D8B030D-6E8A-4147-A177-3AD203B41FA5}">
                      <a16:colId xmlns:a16="http://schemas.microsoft.com/office/drawing/2014/main" val="569796280"/>
                    </a:ext>
                  </a:extLst>
                </a:gridCol>
                <a:gridCol w="444224">
                  <a:extLst>
                    <a:ext uri="{9D8B030D-6E8A-4147-A177-3AD203B41FA5}">
                      <a16:colId xmlns:a16="http://schemas.microsoft.com/office/drawing/2014/main" val="1127775766"/>
                    </a:ext>
                  </a:extLst>
                </a:gridCol>
              </a:tblGrid>
              <a:tr h="396083">
                <a:tc>
                  <a:txBody>
                    <a:bodyPr/>
                    <a:lstStyle/>
                    <a:p>
                      <a:pPr algn="ctr"/>
                      <a:r>
                        <a:rPr lang="en-US" dirty="0">
                          <a:solidFill>
                            <a:srgbClr val="00B050"/>
                          </a:solidFill>
                        </a:rPr>
                        <a:t>1</a:t>
                      </a:r>
                    </a:p>
                  </a:txBody>
                  <a:tcPr/>
                </a:tc>
                <a:tc>
                  <a:txBody>
                    <a:bodyPr/>
                    <a:lstStyle/>
                    <a:p>
                      <a:pPr algn="ctr"/>
                      <a:r>
                        <a:rPr lang="en-US" dirty="0">
                          <a:solidFill>
                            <a:srgbClr val="00B050"/>
                          </a:solidFill>
                        </a:rPr>
                        <a:t>2</a:t>
                      </a:r>
                    </a:p>
                  </a:txBody>
                  <a:tcPr/>
                </a:tc>
                <a:extLst>
                  <a:ext uri="{0D108BD9-81ED-4DB2-BD59-A6C34878D82A}">
                    <a16:rowId xmlns:a16="http://schemas.microsoft.com/office/drawing/2014/main" val="2078414259"/>
                  </a:ext>
                </a:extLst>
              </a:tr>
              <a:tr h="370840">
                <a:tc>
                  <a:txBody>
                    <a:bodyPr/>
                    <a:lstStyle/>
                    <a:p>
                      <a:pPr algn="ctr"/>
                      <a:r>
                        <a:rPr lang="en-US" dirty="0">
                          <a:solidFill>
                            <a:srgbClr val="00B050"/>
                          </a:solidFill>
                        </a:rPr>
                        <a:t>3</a:t>
                      </a:r>
                    </a:p>
                  </a:txBody>
                  <a:tcPr/>
                </a:tc>
                <a:tc>
                  <a:txBody>
                    <a:bodyPr/>
                    <a:lstStyle/>
                    <a:p>
                      <a:pPr algn="ctr"/>
                      <a:r>
                        <a:rPr lang="en-US" dirty="0">
                          <a:solidFill>
                            <a:srgbClr val="00B050"/>
                          </a:solidFill>
                        </a:rPr>
                        <a:t>4</a:t>
                      </a:r>
                    </a:p>
                  </a:txBody>
                  <a:tcPr/>
                </a:tc>
                <a:extLst>
                  <a:ext uri="{0D108BD9-81ED-4DB2-BD59-A6C34878D82A}">
                    <a16:rowId xmlns:a16="http://schemas.microsoft.com/office/drawing/2014/main" val="1039017287"/>
                  </a:ext>
                </a:extLst>
              </a:tr>
            </a:tbl>
          </a:graphicData>
        </a:graphic>
      </p:graphicFrame>
      <p:sp>
        <p:nvSpPr>
          <p:cNvPr id="7" name="TextBox 6">
            <a:extLst>
              <a:ext uri="{FF2B5EF4-FFF2-40B4-BE49-F238E27FC236}">
                <a16:creationId xmlns:a16="http://schemas.microsoft.com/office/drawing/2014/main" id="{8CF39802-6A9D-3AAE-D924-31D97A30F0C1}"/>
              </a:ext>
            </a:extLst>
          </p:cNvPr>
          <p:cNvSpPr txBox="1"/>
          <p:nvPr/>
        </p:nvSpPr>
        <p:spPr>
          <a:xfrm>
            <a:off x="726811" y="923148"/>
            <a:ext cx="1308050" cy="369332"/>
          </a:xfrm>
          <a:prstGeom prst="rect">
            <a:avLst/>
          </a:prstGeom>
          <a:noFill/>
        </p:spPr>
        <p:txBody>
          <a:bodyPr wrap="none" rtlCol="0">
            <a:spAutoFit/>
          </a:bodyPr>
          <a:lstStyle/>
          <a:p>
            <a:r>
              <a:rPr lang="en-US" dirty="0"/>
              <a:t>Input image</a:t>
            </a:r>
          </a:p>
        </p:txBody>
      </p:sp>
      <p:sp>
        <p:nvSpPr>
          <p:cNvPr id="8" name="TextBox 7">
            <a:extLst>
              <a:ext uri="{FF2B5EF4-FFF2-40B4-BE49-F238E27FC236}">
                <a16:creationId xmlns:a16="http://schemas.microsoft.com/office/drawing/2014/main" id="{7344B1FA-6363-1899-96D9-CDB89C444A21}"/>
              </a:ext>
            </a:extLst>
          </p:cNvPr>
          <p:cNvSpPr txBox="1"/>
          <p:nvPr/>
        </p:nvSpPr>
        <p:spPr>
          <a:xfrm>
            <a:off x="631784" y="2556845"/>
            <a:ext cx="666273" cy="369332"/>
          </a:xfrm>
          <a:prstGeom prst="rect">
            <a:avLst/>
          </a:prstGeom>
          <a:noFill/>
        </p:spPr>
        <p:txBody>
          <a:bodyPr wrap="none" rtlCol="0">
            <a:spAutoFit/>
          </a:bodyPr>
          <a:lstStyle/>
          <a:p>
            <a:r>
              <a:rPr lang="en-US" dirty="0"/>
              <a:t>Filter</a:t>
            </a:r>
          </a:p>
        </p:txBody>
      </p:sp>
      <p:sp>
        <p:nvSpPr>
          <p:cNvPr id="10" name="TextBox 9">
            <a:extLst>
              <a:ext uri="{FF2B5EF4-FFF2-40B4-BE49-F238E27FC236}">
                <a16:creationId xmlns:a16="http://schemas.microsoft.com/office/drawing/2014/main" id="{7F9B2B3F-92BC-E89F-9A98-62A2FDA7A862}"/>
              </a:ext>
            </a:extLst>
          </p:cNvPr>
          <p:cNvSpPr txBox="1"/>
          <p:nvPr/>
        </p:nvSpPr>
        <p:spPr>
          <a:xfrm>
            <a:off x="2602830" y="774723"/>
            <a:ext cx="2353208" cy="369332"/>
          </a:xfrm>
          <a:prstGeom prst="rect">
            <a:avLst/>
          </a:prstGeom>
          <a:noFill/>
        </p:spPr>
        <p:txBody>
          <a:bodyPr wrap="none" rtlCol="0">
            <a:spAutoFit/>
          </a:bodyPr>
          <a:lstStyle/>
          <a:p>
            <a:r>
              <a:rPr lang="en-US" dirty="0"/>
              <a:t>Filter Flatten view </a:t>
            </a:r>
            <a:r>
              <a:rPr lang="en-US" dirty="0">
                <a:solidFill>
                  <a:srgbClr val="00B050"/>
                </a:solidFill>
              </a:rPr>
              <a:t>4 x 9</a:t>
            </a:r>
            <a:endParaRPr lang="en-US" dirty="0"/>
          </a:p>
        </p:txBody>
      </p:sp>
      <p:graphicFrame>
        <p:nvGraphicFramePr>
          <p:cNvPr id="13" name="Table 13">
            <a:extLst>
              <a:ext uri="{FF2B5EF4-FFF2-40B4-BE49-F238E27FC236}">
                <a16:creationId xmlns:a16="http://schemas.microsoft.com/office/drawing/2014/main" id="{862E2FF0-EE5D-6E91-404E-11197E997ADE}"/>
              </a:ext>
            </a:extLst>
          </p:cNvPr>
          <p:cNvGraphicFramePr>
            <a:graphicFrameLocks noGrp="1"/>
          </p:cNvGraphicFramePr>
          <p:nvPr>
            <p:extLst>
              <p:ext uri="{D42A27DB-BD31-4B8C-83A1-F6EECF244321}">
                <p14:modId xmlns:p14="http://schemas.microsoft.com/office/powerpoint/2010/main" val="102178014"/>
              </p:ext>
            </p:extLst>
          </p:nvPr>
        </p:nvGraphicFramePr>
        <p:xfrm>
          <a:off x="2825395" y="1219200"/>
          <a:ext cx="3513987" cy="1478280"/>
        </p:xfrm>
        <a:graphic>
          <a:graphicData uri="http://schemas.openxmlformats.org/drawingml/2006/table">
            <a:tbl>
              <a:tblPr firstRow="1" bandRow="1">
                <a:tableStyleId>{5940675A-B579-460E-94D1-54222C63F5DA}</a:tableStyleId>
              </a:tblPr>
              <a:tblGrid>
                <a:gridCol w="390443">
                  <a:extLst>
                    <a:ext uri="{9D8B030D-6E8A-4147-A177-3AD203B41FA5}">
                      <a16:colId xmlns:a16="http://schemas.microsoft.com/office/drawing/2014/main" val="1230940102"/>
                    </a:ext>
                  </a:extLst>
                </a:gridCol>
                <a:gridCol w="390443">
                  <a:extLst>
                    <a:ext uri="{9D8B030D-6E8A-4147-A177-3AD203B41FA5}">
                      <a16:colId xmlns:a16="http://schemas.microsoft.com/office/drawing/2014/main" val="2380278037"/>
                    </a:ext>
                  </a:extLst>
                </a:gridCol>
                <a:gridCol w="390443">
                  <a:extLst>
                    <a:ext uri="{9D8B030D-6E8A-4147-A177-3AD203B41FA5}">
                      <a16:colId xmlns:a16="http://schemas.microsoft.com/office/drawing/2014/main" val="1072532112"/>
                    </a:ext>
                  </a:extLst>
                </a:gridCol>
                <a:gridCol w="390443">
                  <a:extLst>
                    <a:ext uri="{9D8B030D-6E8A-4147-A177-3AD203B41FA5}">
                      <a16:colId xmlns:a16="http://schemas.microsoft.com/office/drawing/2014/main" val="200290126"/>
                    </a:ext>
                  </a:extLst>
                </a:gridCol>
                <a:gridCol w="390443">
                  <a:extLst>
                    <a:ext uri="{9D8B030D-6E8A-4147-A177-3AD203B41FA5}">
                      <a16:colId xmlns:a16="http://schemas.microsoft.com/office/drawing/2014/main" val="2420874445"/>
                    </a:ext>
                  </a:extLst>
                </a:gridCol>
                <a:gridCol w="390443">
                  <a:extLst>
                    <a:ext uri="{9D8B030D-6E8A-4147-A177-3AD203B41FA5}">
                      <a16:colId xmlns:a16="http://schemas.microsoft.com/office/drawing/2014/main" val="3337917114"/>
                    </a:ext>
                  </a:extLst>
                </a:gridCol>
                <a:gridCol w="390443">
                  <a:extLst>
                    <a:ext uri="{9D8B030D-6E8A-4147-A177-3AD203B41FA5}">
                      <a16:colId xmlns:a16="http://schemas.microsoft.com/office/drawing/2014/main" val="423918616"/>
                    </a:ext>
                  </a:extLst>
                </a:gridCol>
                <a:gridCol w="390443">
                  <a:extLst>
                    <a:ext uri="{9D8B030D-6E8A-4147-A177-3AD203B41FA5}">
                      <a16:colId xmlns:a16="http://schemas.microsoft.com/office/drawing/2014/main" val="3651102588"/>
                    </a:ext>
                  </a:extLst>
                </a:gridCol>
                <a:gridCol w="390443">
                  <a:extLst>
                    <a:ext uri="{9D8B030D-6E8A-4147-A177-3AD203B41FA5}">
                      <a16:colId xmlns:a16="http://schemas.microsoft.com/office/drawing/2014/main" val="2951794077"/>
                    </a:ext>
                  </a:extLst>
                </a:gridCol>
              </a:tblGrid>
              <a:tr h="334622">
                <a:tc>
                  <a:txBody>
                    <a:bodyPr/>
                    <a:lstStyle/>
                    <a:p>
                      <a:r>
                        <a:rPr lang="en-US" dirty="0">
                          <a:solidFill>
                            <a:srgbClr val="00B050"/>
                          </a:solidFill>
                        </a:rPr>
                        <a:t>1</a:t>
                      </a:r>
                    </a:p>
                  </a:txBody>
                  <a:tcPr/>
                </a:tc>
                <a:tc>
                  <a:txBody>
                    <a:bodyPr/>
                    <a:lstStyle/>
                    <a:p>
                      <a:r>
                        <a:rPr lang="en-US" dirty="0">
                          <a:solidFill>
                            <a:srgbClr val="00B050"/>
                          </a:solidFill>
                        </a:rPr>
                        <a:t>2</a:t>
                      </a:r>
                      <a:endParaRPr lang="en-US" dirty="0">
                        <a:solidFill>
                          <a:srgbClr val="FF0000"/>
                        </a:solidFill>
                      </a:endParaRPr>
                    </a:p>
                  </a:txBody>
                  <a:tcPr/>
                </a:tc>
                <a:tc>
                  <a:txBody>
                    <a:bodyPr/>
                    <a:lstStyle/>
                    <a:p>
                      <a:r>
                        <a:rPr lang="en-US" dirty="0">
                          <a:solidFill>
                            <a:schemeClr val="tx1"/>
                          </a:solidFill>
                        </a:rPr>
                        <a:t>0</a:t>
                      </a:r>
                    </a:p>
                  </a:txBody>
                  <a:tcPr/>
                </a:tc>
                <a:tc>
                  <a:txBody>
                    <a:bodyPr/>
                    <a:lstStyle/>
                    <a:p>
                      <a:r>
                        <a:rPr lang="en-US" dirty="0">
                          <a:solidFill>
                            <a:srgbClr val="00B050"/>
                          </a:solidFill>
                        </a:rPr>
                        <a:t>3</a:t>
                      </a:r>
                      <a:endParaRPr lang="en-US" dirty="0">
                        <a:solidFill>
                          <a:srgbClr val="FF0000"/>
                        </a:solidFill>
                      </a:endParaRPr>
                    </a:p>
                  </a:txBody>
                  <a:tcPr/>
                </a:tc>
                <a:tc>
                  <a:txBody>
                    <a:bodyPr/>
                    <a:lstStyle/>
                    <a:p>
                      <a:r>
                        <a:rPr lang="en-US" dirty="0">
                          <a:solidFill>
                            <a:srgbClr val="00B050"/>
                          </a:solidFill>
                        </a:rPr>
                        <a:t>4</a:t>
                      </a:r>
                      <a:endParaRPr lang="en-US" dirty="0">
                        <a:solidFill>
                          <a:srgbClr val="FF0000"/>
                        </a:solidFill>
                      </a:endParaRPr>
                    </a:p>
                  </a:txBody>
                  <a:tcPr/>
                </a:tc>
                <a:tc>
                  <a:txBody>
                    <a:bodyPr/>
                    <a:lstStyle/>
                    <a:p>
                      <a:r>
                        <a:rPr lang="en-US" dirty="0">
                          <a:solidFill>
                            <a:schemeClr val="tx1"/>
                          </a:solidFill>
                        </a:rPr>
                        <a:t>0</a:t>
                      </a:r>
                    </a:p>
                  </a:txBody>
                  <a:tcPr/>
                </a:tc>
                <a:tc>
                  <a:txBody>
                    <a:bodyPr/>
                    <a:lstStyle/>
                    <a:p>
                      <a:r>
                        <a:rPr lang="en-US" dirty="0">
                          <a:solidFill>
                            <a:schemeClr val="tx1"/>
                          </a:solidFill>
                        </a:rPr>
                        <a:t>0</a:t>
                      </a:r>
                    </a:p>
                  </a:txBody>
                  <a:tcPr/>
                </a:tc>
                <a:tc>
                  <a:txBody>
                    <a:bodyPr/>
                    <a:lstStyle/>
                    <a:p>
                      <a:r>
                        <a:rPr lang="en-US" dirty="0">
                          <a:solidFill>
                            <a:schemeClr val="tx1"/>
                          </a:solidFill>
                        </a:rPr>
                        <a:t>0</a:t>
                      </a:r>
                    </a:p>
                  </a:txBody>
                  <a:tcPr/>
                </a:tc>
                <a:tc>
                  <a:txBody>
                    <a:bodyPr/>
                    <a:lstStyle/>
                    <a:p>
                      <a:r>
                        <a:rPr lang="en-US" dirty="0">
                          <a:solidFill>
                            <a:schemeClr val="tx1"/>
                          </a:solidFill>
                        </a:rPr>
                        <a:t>0</a:t>
                      </a:r>
                    </a:p>
                  </a:txBody>
                  <a:tcPr/>
                </a:tc>
                <a:extLst>
                  <a:ext uri="{0D108BD9-81ED-4DB2-BD59-A6C34878D82A}">
                    <a16:rowId xmlns:a16="http://schemas.microsoft.com/office/drawing/2014/main" val="1888327340"/>
                  </a:ext>
                </a:extLst>
              </a:tr>
              <a:tr h="370840">
                <a:tc>
                  <a:txBody>
                    <a:bodyPr/>
                    <a:lstStyle/>
                    <a:p>
                      <a:r>
                        <a:rPr lang="en-US" dirty="0">
                          <a:solidFill>
                            <a:schemeClr val="tx1"/>
                          </a:solidFill>
                        </a:rPr>
                        <a:t>0</a:t>
                      </a:r>
                    </a:p>
                  </a:txBody>
                  <a:tcPr/>
                </a:tc>
                <a:tc>
                  <a:txBody>
                    <a:bodyPr/>
                    <a:lstStyle/>
                    <a:p>
                      <a:r>
                        <a:rPr lang="en-US" dirty="0">
                          <a:solidFill>
                            <a:srgbClr val="00B050"/>
                          </a:solidFill>
                        </a:rPr>
                        <a:t>1</a:t>
                      </a:r>
                      <a:endParaRPr lang="en-US" dirty="0">
                        <a:solidFill>
                          <a:srgbClr val="FF0000"/>
                        </a:solidFill>
                      </a:endParaRPr>
                    </a:p>
                  </a:txBody>
                  <a:tcPr/>
                </a:tc>
                <a:tc>
                  <a:txBody>
                    <a:bodyPr/>
                    <a:lstStyle/>
                    <a:p>
                      <a:r>
                        <a:rPr lang="en-US" dirty="0">
                          <a:solidFill>
                            <a:srgbClr val="00B050"/>
                          </a:solidFill>
                        </a:rPr>
                        <a:t>2</a:t>
                      </a:r>
                    </a:p>
                  </a:txBody>
                  <a:tcPr/>
                </a:tc>
                <a:tc>
                  <a:txBody>
                    <a:bodyPr/>
                    <a:lstStyle/>
                    <a:p>
                      <a:r>
                        <a:rPr lang="en-US" dirty="0">
                          <a:solidFill>
                            <a:schemeClr val="tx1"/>
                          </a:solidFill>
                        </a:rPr>
                        <a:t>0</a:t>
                      </a:r>
                    </a:p>
                  </a:txBody>
                  <a:tcPr/>
                </a:tc>
                <a:tc>
                  <a:txBody>
                    <a:bodyPr/>
                    <a:lstStyle/>
                    <a:p>
                      <a:r>
                        <a:rPr lang="en-US" dirty="0">
                          <a:solidFill>
                            <a:srgbClr val="00B050"/>
                          </a:solidFill>
                        </a:rPr>
                        <a:t>3</a:t>
                      </a:r>
                      <a:endParaRPr lang="en-US" dirty="0">
                        <a:solidFill>
                          <a:srgbClr val="FF0000"/>
                        </a:solidFill>
                      </a:endParaRPr>
                    </a:p>
                  </a:txBody>
                  <a:tcPr/>
                </a:tc>
                <a:tc>
                  <a:txBody>
                    <a:bodyPr/>
                    <a:lstStyle/>
                    <a:p>
                      <a:r>
                        <a:rPr lang="en-US" dirty="0">
                          <a:solidFill>
                            <a:srgbClr val="00B050"/>
                          </a:solidFill>
                        </a:rPr>
                        <a:t>4</a:t>
                      </a:r>
                      <a:endParaRPr lang="en-US" dirty="0">
                        <a:solidFill>
                          <a:srgbClr val="FF0000"/>
                        </a:solidFill>
                      </a:endParaRPr>
                    </a:p>
                  </a:txBody>
                  <a:tcPr/>
                </a:tc>
                <a:tc>
                  <a:txBody>
                    <a:bodyPr/>
                    <a:lstStyle/>
                    <a:p>
                      <a:r>
                        <a:rPr lang="en-US" dirty="0">
                          <a:solidFill>
                            <a:schemeClr val="tx1"/>
                          </a:solidFill>
                        </a:rPr>
                        <a:t>0</a:t>
                      </a:r>
                    </a:p>
                  </a:txBody>
                  <a:tcPr/>
                </a:tc>
                <a:tc>
                  <a:txBody>
                    <a:bodyPr/>
                    <a:lstStyle/>
                    <a:p>
                      <a:r>
                        <a:rPr lang="en-US" dirty="0">
                          <a:solidFill>
                            <a:schemeClr val="tx1"/>
                          </a:solidFill>
                        </a:rPr>
                        <a:t>0</a:t>
                      </a:r>
                    </a:p>
                  </a:txBody>
                  <a:tcPr/>
                </a:tc>
                <a:tc>
                  <a:txBody>
                    <a:bodyPr/>
                    <a:lstStyle/>
                    <a:p>
                      <a:r>
                        <a:rPr lang="en-US" dirty="0">
                          <a:solidFill>
                            <a:schemeClr val="tx1"/>
                          </a:solidFill>
                        </a:rPr>
                        <a:t>0</a:t>
                      </a:r>
                    </a:p>
                  </a:txBody>
                  <a:tcPr/>
                </a:tc>
                <a:extLst>
                  <a:ext uri="{0D108BD9-81ED-4DB2-BD59-A6C34878D82A}">
                    <a16:rowId xmlns:a16="http://schemas.microsoft.com/office/drawing/2014/main" val="2947637281"/>
                  </a:ext>
                </a:extLst>
              </a:tr>
              <a:tr h="370840">
                <a:tc>
                  <a:txBody>
                    <a:bodyPr/>
                    <a:lstStyle/>
                    <a:p>
                      <a:r>
                        <a:rPr lang="en-US" dirty="0">
                          <a:solidFill>
                            <a:schemeClr val="tx1"/>
                          </a:solidFill>
                        </a:rPr>
                        <a:t>0</a:t>
                      </a:r>
                    </a:p>
                  </a:txBody>
                  <a:tcPr/>
                </a:tc>
                <a:tc>
                  <a:txBody>
                    <a:bodyPr/>
                    <a:lstStyle/>
                    <a:p>
                      <a:r>
                        <a:rPr lang="en-US" dirty="0">
                          <a:solidFill>
                            <a:schemeClr val="tx1"/>
                          </a:solidFill>
                        </a:rPr>
                        <a:t>0</a:t>
                      </a:r>
                    </a:p>
                  </a:txBody>
                  <a:tcPr/>
                </a:tc>
                <a:tc>
                  <a:txBody>
                    <a:bodyPr/>
                    <a:lstStyle/>
                    <a:p>
                      <a:r>
                        <a:rPr lang="en-US" dirty="0">
                          <a:solidFill>
                            <a:schemeClr val="tx1"/>
                          </a:solidFill>
                        </a:rPr>
                        <a:t>0</a:t>
                      </a:r>
                    </a:p>
                  </a:txBody>
                  <a:tcPr/>
                </a:tc>
                <a:tc>
                  <a:txBody>
                    <a:bodyPr/>
                    <a:lstStyle/>
                    <a:p>
                      <a:r>
                        <a:rPr lang="en-US" dirty="0">
                          <a:solidFill>
                            <a:srgbClr val="00B050"/>
                          </a:solidFill>
                        </a:rPr>
                        <a:t>1</a:t>
                      </a:r>
                      <a:endParaRPr lang="en-US" dirty="0">
                        <a:solidFill>
                          <a:srgbClr val="FF0000"/>
                        </a:solidFill>
                      </a:endParaRPr>
                    </a:p>
                  </a:txBody>
                  <a:tcPr/>
                </a:tc>
                <a:tc>
                  <a:txBody>
                    <a:bodyPr/>
                    <a:lstStyle/>
                    <a:p>
                      <a:r>
                        <a:rPr lang="en-US" dirty="0">
                          <a:solidFill>
                            <a:srgbClr val="00B050"/>
                          </a:solidFill>
                        </a:rPr>
                        <a:t>2</a:t>
                      </a:r>
                      <a:endParaRPr lang="en-US" dirty="0">
                        <a:solidFill>
                          <a:srgbClr val="FF0000"/>
                        </a:solidFill>
                      </a:endParaRPr>
                    </a:p>
                  </a:txBody>
                  <a:tcPr/>
                </a:tc>
                <a:tc>
                  <a:txBody>
                    <a:bodyPr/>
                    <a:lstStyle/>
                    <a:p>
                      <a:r>
                        <a:rPr lang="en-US" dirty="0">
                          <a:solidFill>
                            <a:schemeClr val="tx1"/>
                          </a:solidFill>
                        </a:rPr>
                        <a:t>0</a:t>
                      </a:r>
                    </a:p>
                  </a:txBody>
                  <a:tcPr/>
                </a:tc>
                <a:tc>
                  <a:txBody>
                    <a:bodyPr/>
                    <a:lstStyle/>
                    <a:p>
                      <a:r>
                        <a:rPr lang="en-US" dirty="0">
                          <a:solidFill>
                            <a:srgbClr val="00B050"/>
                          </a:solidFill>
                        </a:rPr>
                        <a:t>3</a:t>
                      </a:r>
                      <a:endParaRPr lang="en-US" dirty="0">
                        <a:solidFill>
                          <a:srgbClr val="FF0000"/>
                        </a:solidFill>
                      </a:endParaRPr>
                    </a:p>
                  </a:txBody>
                  <a:tcPr/>
                </a:tc>
                <a:tc>
                  <a:txBody>
                    <a:bodyPr/>
                    <a:lstStyle/>
                    <a:p>
                      <a:r>
                        <a:rPr lang="en-US" dirty="0">
                          <a:solidFill>
                            <a:srgbClr val="00B050"/>
                          </a:solidFill>
                        </a:rPr>
                        <a:t>4</a:t>
                      </a:r>
                      <a:endParaRPr lang="en-US" dirty="0">
                        <a:solidFill>
                          <a:srgbClr val="FF0000"/>
                        </a:solidFill>
                      </a:endParaRPr>
                    </a:p>
                  </a:txBody>
                  <a:tcPr/>
                </a:tc>
                <a:tc>
                  <a:txBody>
                    <a:bodyPr/>
                    <a:lstStyle/>
                    <a:p>
                      <a:r>
                        <a:rPr lang="en-US" dirty="0">
                          <a:solidFill>
                            <a:schemeClr val="tx1"/>
                          </a:solidFill>
                        </a:rPr>
                        <a:t>0</a:t>
                      </a:r>
                    </a:p>
                  </a:txBody>
                  <a:tcPr/>
                </a:tc>
                <a:extLst>
                  <a:ext uri="{0D108BD9-81ED-4DB2-BD59-A6C34878D82A}">
                    <a16:rowId xmlns:a16="http://schemas.microsoft.com/office/drawing/2014/main" val="2675013927"/>
                  </a:ext>
                </a:extLst>
              </a:tr>
              <a:tr h="370840">
                <a:tc>
                  <a:txBody>
                    <a:bodyPr/>
                    <a:lstStyle/>
                    <a:p>
                      <a:r>
                        <a:rPr lang="en-US" dirty="0">
                          <a:solidFill>
                            <a:schemeClr val="tx1"/>
                          </a:solidFill>
                        </a:rPr>
                        <a:t>0</a:t>
                      </a:r>
                    </a:p>
                  </a:txBody>
                  <a:tcPr/>
                </a:tc>
                <a:tc>
                  <a:txBody>
                    <a:bodyPr/>
                    <a:lstStyle/>
                    <a:p>
                      <a:r>
                        <a:rPr lang="en-US" dirty="0">
                          <a:solidFill>
                            <a:schemeClr val="tx1"/>
                          </a:solidFill>
                        </a:rPr>
                        <a:t>0</a:t>
                      </a:r>
                    </a:p>
                  </a:txBody>
                  <a:tcPr/>
                </a:tc>
                <a:tc>
                  <a:txBody>
                    <a:bodyPr/>
                    <a:lstStyle/>
                    <a:p>
                      <a:r>
                        <a:rPr lang="en-US" dirty="0">
                          <a:solidFill>
                            <a:schemeClr val="tx1"/>
                          </a:solidFill>
                        </a:rPr>
                        <a:t>0</a:t>
                      </a:r>
                    </a:p>
                  </a:txBody>
                  <a:tcPr/>
                </a:tc>
                <a:tc>
                  <a:txBody>
                    <a:bodyPr/>
                    <a:lstStyle/>
                    <a:p>
                      <a:r>
                        <a:rPr lang="en-US" dirty="0">
                          <a:solidFill>
                            <a:schemeClr val="tx1"/>
                          </a:solidFill>
                        </a:rPr>
                        <a:t>0</a:t>
                      </a:r>
                    </a:p>
                  </a:txBody>
                  <a:tcPr/>
                </a:tc>
                <a:tc>
                  <a:txBody>
                    <a:bodyPr/>
                    <a:lstStyle/>
                    <a:p>
                      <a:r>
                        <a:rPr lang="en-US" dirty="0">
                          <a:solidFill>
                            <a:srgbClr val="00B050"/>
                          </a:solidFill>
                        </a:rPr>
                        <a:t>1</a:t>
                      </a:r>
                      <a:endParaRPr lang="en-US" dirty="0">
                        <a:solidFill>
                          <a:srgbClr val="FF0000"/>
                        </a:solidFill>
                      </a:endParaRPr>
                    </a:p>
                  </a:txBody>
                  <a:tcPr/>
                </a:tc>
                <a:tc>
                  <a:txBody>
                    <a:bodyPr/>
                    <a:lstStyle/>
                    <a:p>
                      <a:r>
                        <a:rPr lang="en-US" dirty="0">
                          <a:solidFill>
                            <a:srgbClr val="00B050"/>
                          </a:solidFill>
                        </a:rPr>
                        <a:t>2</a:t>
                      </a:r>
                      <a:endParaRPr lang="en-US" dirty="0">
                        <a:solidFill>
                          <a:srgbClr val="FF0000"/>
                        </a:solidFill>
                      </a:endParaRPr>
                    </a:p>
                  </a:txBody>
                  <a:tcPr/>
                </a:tc>
                <a:tc>
                  <a:txBody>
                    <a:bodyPr/>
                    <a:lstStyle/>
                    <a:p>
                      <a:r>
                        <a:rPr lang="en-US" dirty="0">
                          <a:solidFill>
                            <a:schemeClr val="tx1"/>
                          </a:solidFill>
                        </a:rPr>
                        <a:t>0</a:t>
                      </a:r>
                    </a:p>
                  </a:txBody>
                  <a:tcPr/>
                </a:tc>
                <a:tc>
                  <a:txBody>
                    <a:bodyPr/>
                    <a:lstStyle/>
                    <a:p>
                      <a:r>
                        <a:rPr lang="en-US" dirty="0">
                          <a:solidFill>
                            <a:srgbClr val="00B050"/>
                          </a:solidFill>
                        </a:rPr>
                        <a:t>3</a:t>
                      </a:r>
                      <a:endParaRPr lang="en-US" dirty="0">
                        <a:solidFill>
                          <a:srgbClr val="FF0000"/>
                        </a:solidFill>
                      </a:endParaRPr>
                    </a:p>
                  </a:txBody>
                  <a:tcPr/>
                </a:tc>
                <a:tc>
                  <a:txBody>
                    <a:bodyPr/>
                    <a:lstStyle/>
                    <a:p>
                      <a:r>
                        <a:rPr lang="en-US" dirty="0">
                          <a:solidFill>
                            <a:srgbClr val="00B050"/>
                          </a:solidFill>
                        </a:rPr>
                        <a:t>4</a:t>
                      </a:r>
                      <a:endParaRPr lang="en-US" dirty="0">
                        <a:solidFill>
                          <a:srgbClr val="FF0000"/>
                        </a:solidFill>
                      </a:endParaRPr>
                    </a:p>
                  </a:txBody>
                  <a:tcPr/>
                </a:tc>
                <a:extLst>
                  <a:ext uri="{0D108BD9-81ED-4DB2-BD59-A6C34878D82A}">
                    <a16:rowId xmlns:a16="http://schemas.microsoft.com/office/drawing/2014/main" val="164100809"/>
                  </a:ext>
                </a:extLst>
              </a:tr>
            </a:tbl>
          </a:graphicData>
        </a:graphic>
      </p:graphicFrame>
      <p:graphicFrame>
        <p:nvGraphicFramePr>
          <p:cNvPr id="14" name="Table 13">
            <a:extLst>
              <a:ext uri="{FF2B5EF4-FFF2-40B4-BE49-F238E27FC236}">
                <a16:creationId xmlns:a16="http://schemas.microsoft.com/office/drawing/2014/main" id="{95769C69-7520-6CEB-5787-CCFD6C823DA2}"/>
              </a:ext>
            </a:extLst>
          </p:cNvPr>
          <p:cNvGraphicFramePr>
            <a:graphicFrameLocks noGrp="1"/>
          </p:cNvGraphicFramePr>
          <p:nvPr>
            <p:extLst>
              <p:ext uri="{D42A27DB-BD31-4B8C-83A1-F6EECF244321}">
                <p14:modId xmlns:p14="http://schemas.microsoft.com/office/powerpoint/2010/main" val="2118298480"/>
              </p:ext>
            </p:extLst>
          </p:nvPr>
        </p:nvGraphicFramePr>
        <p:xfrm>
          <a:off x="8126845" y="1219200"/>
          <a:ext cx="536094" cy="1483360"/>
        </p:xfrm>
        <a:graphic>
          <a:graphicData uri="http://schemas.openxmlformats.org/drawingml/2006/table">
            <a:tbl>
              <a:tblPr firstRow="1" bandRow="1">
                <a:tableStyleId>{5940675A-B579-460E-94D1-54222C63F5DA}</a:tableStyleId>
              </a:tblPr>
              <a:tblGrid>
                <a:gridCol w="536094">
                  <a:extLst>
                    <a:ext uri="{9D8B030D-6E8A-4147-A177-3AD203B41FA5}">
                      <a16:colId xmlns:a16="http://schemas.microsoft.com/office/drawing/2014/main" val="1022916966"/>
                    </a:ext>
                  </a:extLst>
                </a:gridCol>
              </a:tblGrid>
              <a:tr h="370840">
                <a:tc>
                  <a:txBody>
                    <a:bodyPr/>
                    <a:lstStyle/>
                    <a:p>
                      <a:r>
                        <a:rPr lang="en-US" dirty="0">
                          <a:solidFill>
                            <a:srgbClr val="00B0F0"/>
                          </a:solidFill>
                        </a:rPr>
                        <a:t>25</a:t>
                      </a:r>
                    </a:p>
                  </a:txBody>
                  <a:tcPr/>
                </a:tc>
                <a:extLst>
                  <a:ext uri="{0D108BD9-81ED-4DB2-BD59-A6C34878D82A}">
                    <a16:rowId xmlns:a16="http://schemas.microsoft.com/office/drawing/2014/main" val="80692153"/>
                  </a:ext>
                </a:extLst>
              </a:tr>
              <a:tr h="370840">
                <a:tc>
                  <a:txBody>
                    <a:bodyPr/>
                    <a:lstStyle/>
                    <a:p>
                      <a:r>
                        <a:rPr lang="en-US" dirty="0">
                          <a:solidFill>
                            <a:srgbClr val="00B0F0"/>
                          </a:solidFill>
                        </a:rPr>
                        <a:t>27</a:t>
                      </a:r>
                    </a:p>
                  </a:txBody>
                  <a:tcPr/>
                </a:tc>
                <a:extLst>
                  <a:ext uri="{0D108BD9-81ED-4DB2-BD59-A6C34878D82A}">
                    <a16:rowId xmlns:a16="http://schemas.microsoft.com/office/drawing/2014/main" val="819971021"/>
                  </a:ext>
                </a:extLst>
              </a:tr>
              <a:tr h="370840">
                <a:tc>
                  <a:txBody>
                    <a:bodyPr/>
                    <a:lstStyle/>
                    <a:p>
                      <a:r>
                        <a:rPr lang="en-US" dirty="0">
                          <a:solidFill>
                            <a:srgbClr val="00B0F0"/>
                          </a:solidFill>
                        </a:rPr>
                        <a:t>31</a:t>
                      </a:r>
                    </a:p>
                  </a:txBody>
                  <a:tcPr/>
                </a:tc>
                <a:extLst>
                  <a:ext uri="{0D108BD9-81ED-4DB2-BD59-A6C34878D82A}">
                    <a16:rowId xmlns:a16="http://schemas.microsoft.com/office/drawing/2014/main" val="1091693971"/>
                  </a:ext>
                </a:extLst>
              </a:tr>
              <a:tr h="370840">
                <a:tc>
                  <a:txBody>
                    <a:bodyPr/>
                    <a:lstStyle/>
                    <a:p>
                      <a:r>
                        <a:rPr lang="en-US" dirty="0">
                          <a:solidFill>
                            <a:srgbClr val="00B0F0"/>
                          </a:solidFill>
                        </a:rPr>
                        <a:t>35</a:t>
                      </a:r>
                    </a:p>
                  </a:txBody>
                  <a:tcPr/>
                </a:tc>
                <a:extLst>
                  <a:ext uri="{0D108BD9-81ED-4DB2-BD59-A6C34878D82A}">
                    <a16:rowId xmlns:a16="http://schemas.microsoft.com/office/drawing/2014/main" val="1016633324"/>
                  </a:ext>
                </a:extLst>
              </a:tr>
            </a:tbl>
          </a:graphicData>
        </a:graphic>
      </p:graphicFrame>
      <p:graphicFrame>
        <p:nvGraphicFramePr>
          <p:cNvPr id="15" name="Table 15">
            <a:extLst>
              <a:ext uri="{FF2B5EF4-FFF2-40B4-BE49-F238E27FC236}">
                <a16:creationId xmlns:a16="http://schemas.microsoft.com/office/drawing/2014/main" id="{826FB2DB-D103-A563-C1F5-3D6FF942DA0C}"/>
              </a:ext>
            </a:extLst>
          </p:cNvPr>
          <p:cNvGraphicFramePr>
            <a:graphicFrameLocks noGrp="1"/>
          </p:cNvGraphicFramePr>
          <p:nvPr>
            <p:extLst>
              <p:ext uri="{D42A27DB-BD31-4B8C-83A1-F6EECF244321}">
                <p14:modId xmlns:p14="http://schemas.microsoft.com/office/powerpoint/2010/main" val="3977549603"/>
              </p:ext>
            </p:extLst>
          </p:nvPr>
        </p:nvGraphicFramePr>
        <p:xfrm>
          <a:off x="673651" y="4344033"/>
          <a:ext cx="888448" cy="741680"/>
        </p:xfrm>
        <a:graphic>
          <a:graphicData uri="http://schemas.openxmlformats.org/drawingml/2006/table">
            <a:tbl>
              <a:tblPr firstRow="1" bandRow="1">
                <a:tableStyleId>{5940675A-B579-460E-94D1-54222C63F5DA}</a:tableStyleId>
              </a:tblPr>
              <a:tblGrid>
                <a:gridCol w="444224">
                  <a:extLst>
                    <a:ext uri="{9D8B030D-6E8A-4147-A177-3AD203B41FA5}">
                      <a16:colId xmlns:a16="http://schemas.microsoft.com/office/drawing/2014/main" val="4117241894"/>
                    </a:ext>
                  </a:extLst>
                </a:gridCol>
                <a:gridCol w="444224">
                  <a:extLst>
                    <a:ext uri="{9D8B030D-6E8A-4147-A177-3AD203B41FA5}">
                      <a16:colId xmlns:a16="http://schemas.microsoft.com/office/drawing/2014/main" val="1253464457"/>
                    </a:ext>
                  </a:extLst>
                </a:gridCol>
              </a:tblGrid>
              <a:tr h="370840">
                <a:tc>
                  <a:txBody>
                    <a:bodyPr/>
                    <a:lstStyle/>
                    <a:p>
                      <a:r>
                        <a:rPr lang="en-US" dirty="0">
                          <a:solidFill>
                            <a:srgbClr val="00B0F0"/>
                          </a:solidFill>
                        </a:rPr>
                        <a:t>25</a:t>
                      </a:r>
                    </a:p>
                  </a:txBody>
                  <a:tcPr/>
                </a:tc>
                <a:tc>
                  <a:txBody>
                    <a:bodyPr/>
                    <a:lstStyle/>
                    <a:p>
                      <a:r>
                        <a:rPr lang="en-US" dirty="0">
                          <a:solidFill>
                            <a:srgbClr val="00B0F0"/>
                          </a:solidFill>
                        </a:rPr>
                        <a:t>27</a:t>
                      </a:r>
                    </a:p>
                  </a:txBody>
                  <a:tcPr/>
                </a:tc>
                <a:extLst>
                  <a:ext uri="{0D108BD9-81ED-4DB2-BD59-A6C34878D82A}">
                    <a16:rowId xmlns:a16="http://schemas.microsoft.com/office/drawing/2014/main" val="2958580452"/>
                  </a:ext>
                </a:extLst>
              </a:tr>
              <a:tr h="370840">
                <a:tc>
                  <a:txBody>
                    <a:bodyPr/>
                    <a:lstStyle/>
                    <a:p>
                      <a:r>
                        <a:rPr lang="en-US" dirty="0">
                          <a:solidFill>
                            <a:srgbClr val="00B0F0"/>
                          </a:solidFill>
                        </a:rPr>
                        <a:t>31</a:t>
                      </a:r>
                    </a:p>
                  </a:txBody>
                  <a:tcPr/>
                </a:tc>
                <a:tc>
                  <a:txBody>
                    <a:bodyPr/>
                    <a:lstStyle/>
                    <a:p>
                      <a:r>
                        <a:rPr lang="en-US" dirty="0">
                          <a:solidFill>
                            <a:srgbClr val="00B0F0"/>
                          </a:solidFill>
                        </a:rPr>
                        <a:t>35</a:t>
                      </a:r>
                    </a:p>
                  </a:txBody>
                  <a:tcPr/>
                </a:tc>
                <a:extLst>
                  <a:ext uri="{0D108BD9-81ED-4DB2-BD59-A6C34878D82A}">
                    <a16:rowId xmlns:a16="http://schemas.microsoft.com/office/drawing/2014/main" val="4029762362"/>
                  </a:ext>
                </a:extLst>
              </a:tr>
            </a:tbl>
          </a:graphicData>
        </a:graphic>
      </p:graphicFrame>
      <p:graphicFrame>
        <p:nvGraphicFramePr>
          <p:cNvPr id="20" name="Table 19">
            <a:extLst>
              <a:ext uri="{FF2B5EF4-FFF2-40B4-BE49-F238E27FC236}">
                <a16:creationId xmlns:a16="http://schemas.microsoft.com/office/drawing/2014/main" id="{7EFC2C8B-282F-D282-A42E-B2AD45DF34CF}"/>
              </a:ext>
            </a:extLst>
          </p:cNvPr>
          <p:cNvGraphicFramePr>
            <a:graphicFrameLocks noGrp="1"/>
          </p:cNvGraphicFramePr>
          <p:nvPr>
            <p:extLst>
              <p:ext uri="{D42A27DB-BD31-4B8C-83A1-F6EECF244321}">
                <p14:modId xmlns:p14="http://schemas.microsoft.com/office/powerpoint/2010/main" val="3863028883"/>
              </p:ext>
            </p:extLst>
          </p:nvPr>
        </p:nvGraphicFramePr>
        <p:xfrm>
          <a:off x="5897383" y="4437003"/>
          <a:ext cx="536094" cy="1463040"/>
        </p:xfrm>
        <a:graphic>
          <a:graphicData uri="http://schemas.openxmlformats.org/drawingml/2006/table">
            <a:tbl>
              <a:tblPr firstRow="1" bandRow="1">
                <a:tableStyleId>{5940675A-B579-460E-94D1-54222C63F5DA}</a:tableStyleId>
              </a:tblPr>
              <a:tblGrid>
                <a:gridCol w="536094">
                  <a:extLst>
                    <a:ext uri="{9D8B030D-6E8A-4147-A177-3AD203B41FA5}">
                      <a16:colId xmlns:a16="http://schemas.microsoft.com/office/drawing/2014/main" val="1022916966"/>
                    </a:ext>
                  </a:extLst>
                </a:gridCol>
              </a:tblGrid>
              <a:tr h="0">
                <a:tc>
                  <a:txBody>
                    <a:bodyPr/>
                    <a:lstStyle/>
                    <a:p>
                      <a:r>
                        <a:rPr lang="en-US" dirty="0">
                          <a:solidFill>
                            <a:srgbClr val="00B0F0"/>
                          </a:solidFill>
                        </a:rPr>
                        <a:t>2</a:t>
                      </a:r>
                    </a:p>
                  </a:txBody>
                  <a:tcPr/>
                </a:tc>
                <a:extLst>
                  <a:ext uri="{0D108BD9-81ED-4DB2-BD59-A6C34878D82A}">
                    <a16:rowId xmlns:a16="http://schemas.microsoft.com/office/drawing/2014/main" val="80692153"/>
                  </a:ext>
                </a:extLst>
              </a:tr>
              <a:tr h="0">
                <a:tc>
                  <a:txBody>
                    <a:bodyPr/>
                    <a:lstStyle/>
                    <a:p>
                      <a:r>
                        <a:rPr lang="en-US" dirty="0">
                          <a:solidFill>
                            <a:srgbClr val="00B0F0"/>
                          </a:solidFill>
                        </a:rPr>
                        <a:t>1</a:t>
                      </a:r>
                    </a:p>
                  </a:txBody>
                  <a:tcPr/>
                </a:tc>
                <a:extLst>
                  <a:ext uri="{0D108BD9-81ED-4DB2-BD59-A6C34878D82A}">
                    <a16:rowId xmlns:a16="http://schemas.microsoft.com/office/drawing/2014/main" val="819971021"/>
                  </a:ext>
                </a:extLst>
              </a:tr>
              <a:tr h="0">
                <a:tc>
                  <a:txBody>
                    <a:bodyPr/>
                    <a:lstStyle/>
                    <a:p>
                      <a:r>
                        <a:rPr lang="en-US" dirty="0">
                          <a:solidFill>
                            <a:srgbClr val="00B0F0"/>
                          </a:solidFill>
                        </a:rPr>
                        <a:t>3</a:t>
                      </a:r>
                    </a:p>
                  </a:txBody>
                  <a:tcPr/>
                </a:tc>
                <a:extLst>
                  <a:ext uri="{0D108BD9-81ED-4DB2-BD59-A6C34878D82A}">
                    <a16:rowId xmlns:a16="http://schemas.microsoft.com/office/drawing/2014/main" val="1091693971"/>
                  </a:ext>
                </a:extLst>
              </a:tr>
              <a:tr h="0">
                <a:tc>
                  <a:txBody>
                    <a:bodyPr/>
                    <a:lstStyle/>
                    <a:p>
                      <a:r>
                        <a:rPr lang="en-US" dirty="0">
                          <a:solidFill>
                            <a:srgbClr val="00B0F0"/>
                          </a:solidFill>
                        </a:rPr>
                        <a:t>3</a:t>
                      </a:r>
                    </a:p>
                  </a:txBody>
                  <a:tcPr/>
                </a:tc>
                <a:extLst>
                  <a:ext uri="{0D108BD9-81ED-4DB2-BD59-A6C34878D82A}">
                    <a16:rowId xmlns:a16="http://schemas.microsoft.com/office/drawing/2014/main" val="1016633324"/>
                  </a:ext>
                </a:extLst>
              </a:tr>
            </a:tbl>
          </a:graphicData>
        </a:graphic>
      </p:graphicFrame>
      <p:graphicFrame>
        <p:nvGraphicFramePr>
          <p:cNvPr id="22" name="Table 22">
            <a:extLst>
              <a:ext uri="{FF2B5EF4-FFF2-40B4-BE49-F238E27FC236}">
                <a16:creationId xmlns:a16="http://schemas.microsoft.com/office/drawing/2014/main" id="{C8E8FE5D-0A53-533D-49FA-77A05FDD3ECB}"/>
              </a:ext>
            </a:extLst>
          </p:cNvPr>
          <p:cNvGraphicFramePr>
            <a:graphicFrameLocks noGrp="1"/>
          </p:cNvGraphicFramePr>
          <p:nvPr>
            <p:extLst>
              <p:ext uri="{D42A27DB-BD31-4B8C-83A1-F6EECF244321}">
                <p14:modId xmlns:p14="http://schemas.microsoft.com/office/powerpoint/2010/main" val="940034722"/>
              </p:ext>
            </p:extLst>
          </p:nvPr>
        </p:nvGraphicFramePr>
        <p:xfrm>
          <a:off x="3048250" y="3458556"/>
          <a:ext cx="1883992" cy="3337560"/>
        </p:xfrm>
        <a:graphic>
          <a:graphicData uri="http://schemas.openxmlformats.org/drawingml/2006/table">
            <a:tbl>
              <a:tblPr firstRow="1" bandRow="1">
                <a:tableStyleId>{5940675A-B579-460E-94D1-54222C63F5DA}</a:tableStyleId>
              </a:tblPr>
              <a:tblGrid>
                <a:gridCol w="470998">
                  <a:extLst>
                    <a:ext uri="{9D8B030D-6E8A-4147-A177-3AD203B41FA5}">
                      <a16:colId xmlns:a16="http://schemas.microsoft.com/office/drawing/2014/main" val="2458181158"/>
                    </a:ext>
                  </a:extLst>
                </a:gridCol>
                <a:gridCol w="470998">
                  <a:extLst>
                    <a:ext uri="{9D8B030D-6E8A-4147-A177-3AD203B41FA5}">
                      <a16:colId xmlns:a16="http://schemas.microsoft.com/office/drawing/2014/main" val="1918034346"/>
                    </a:ext>
                  </a:extLst>
                </a:gridCol>
                <a:gridCol w="470998">
                  <a:extLst>
                    <a:ext uri="{9D8B030D-6E8A-4147-A177-3AD203B41FA5}">
                      <a16:colId xmlns:a16="http://schemas.microsoft.com/office/drawing/2014/main" val="716739161"/>
                    </a:ext>
                  </a:extLst>
                </a:gridCol>
                <a:gridCol w="470998">
                  <a:extLst>
                    <a:ext uri="{9D8B030D-6E8A-4147-A177-3AD203B41FA5}">
                      <a16:colId xmlns:a16="http://schemas.microsoft.com/office/drawing/2014/main" val="1915447521"/>
                    </a:ext>
                  </a:extLst>
                </a:gridCol>
              </a:tblGrid>
              <a:tr h="370840">
                <a:tc>
                  <a:txBody>
                    <a:bodyPr/>
                    <a:lstStyle/>
                    <a:p>
                      <a:r>
                        <a:rPr lang="en-US" dirty="0">
                          <a:solidFill>
                            <a:srgbClr val="00B050"/>
                          </a:solidFill>
                        </a:rPr>
                        <a:t>1</a:t>
                      </a:r>
                    </a:p>
                  </a:txBody>
                  <a:tcPr/>
                </a:tc>
                <a:tc>
                  <a:txBody>
                    <a:bodyPr/>
                    <a:lstStyle/>
                    <a:p>
                      <a:r>
                        <a:rPr lang="en-US" dirty="0"/>
                        <a:t>0</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960680027"/>
                  </a:ext>
                </a:extLst>
              </a:tr>
              <a:tr h="370840">
                <a:tc>
                  <a:txBody>
                    <a:bodyPr/>
                    <a:lstStyle/>
                    <a:p>
                      <a:r>
                        <a:rPr lang="en-US" dirty="0">
                          <a:solidFill>
                            <a:srgbClr val="00B050"/>
                          </a:solidFill>
                        </a:rPr>
                        <a:t>2</a:t>
                      </a:r>
                    </a:p>
                  </a:txBody>
                  <a:tcPr/>
                </a:tc>
                <a:tc>
                  <a:txBody>
                    <a:bodyPr/>
                    <a:lstStyle/>
                    <a:p>
                      <a:r>
                        <a:rPr lang="en-US" dirty="0">
                          <a:solidFill>
                            <a:srgbClr val="00B050"/>
                          </a:solidFill>
                        </a:rPr>
                        <a:t>1</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3344764742"/>
                  </a:ext>
                </a:extLst>
              </a:tr>
              <a:tr h="370840">
                <a:tc>
                  <a:txBody>
                    <a:bodyPr/>
                    <a:lstStyle/>
                    <a:p>
                      <a:r>
                        <a:rPr lang="en-US" dirty="0"/>
                        <a:t>0</a:t>
                      </a:r>
                    </a:p>
                  </a:txBody>
                  <a:tcPr/>
                </a:tc>
                <a:tc>
                  <a:txBody>
                    <a:bodyPr/>
                    <a:lstStyle/>
                    <a:p>
                      <a:r>
                        <a:rPr lang="en-US" dirty="0">
                          <a:solidFill>
                            <a:srgbClr val="00B050"/>
                          </a:solidFill>
                        </a:rPr>
                        <a:t>2</a:t>
                      </a:r>
                    </a:p>
                  </a:txBody>
                  <a:tcPr/>
                </a:tc>
                <a:tc>
                  <a:txBody>
                    <a:bodyPr/>
                    <a:lstStyle/>
                    <a:p>
                      <a:r>
                        <a:rPr lang="en-US" dirty="0"/>
                        <a:t>0</a:t>
                      </a:r>
                    </a:p>
                  </a:txBody>
                  <a:tcPr/>
                </a:tc>
                <a:tc>
                  <a:txBody>
                    <a:bodyPr/>
                    <a:lstStyle/>
                    <a:p>
                      <a:r>
                        <a:rPr lang="en-US" dirty="0"/>
                        <a:t>0</a:t>
                      </a:r>
                    </a:p>
                  </a:txBody>
                  <a:tcPr/>
                </a:tc>
                <a:extLst>
                  <a:ext uri="{0D108BD9-81ED-4DB2-BD59-A6C34878D82A}">
                    <a16:rowId xmlns:a16="http://schemas.microsoft.com/office/drawing/2014/main" val="2921410815"/>
                  </a:ext>
                </a:extLst>
              </a:tr>
              <a:tr h="370840">
                <a:tc>
                  <a:txBody>
                    <a:bodyPr/>
                    <a:lstStyle/>
                    <a:p>
                      <a:r>
                        <a:rPr lang="en-US" dirty="0">
                          <a:solidFill>
                            <a:srgbClr val="00B050"/>
                          </a:solidFill>
                        </a:rPr>
                        <a:t>3</a:t>
                      </a:r>
                    </a:p>
                  </a:txBody>
                  <a:tcPr/>
                </a:tc>
                <a:tc>
                  <a:txBody>
                    <a:bodyPr/>
                    <a:lstStyle/>
                    <a:p>
                      <a:r>
                        <a:rPr lang="en-US" dirty="0"/>
                        <a:t>0</a:t>
                      </a:r>
                    </a:p>
                  </a:txBody>
                  <a:tcPr/>
                </a:tc>
                <a:tc>
                  <a:txBody>
                    <a:bodyPr/>
                    <a:lstStyle/>
                    <a:p>
                      <a:r>
                        <a:rPr lang="en-US" dirty="0">
                          <a:solidFill>
                            <a:srgbClr val="00B050"/>
                          </a:solidFill>
                        </a:rPr>
                        <a:t>1</a:t>
                      </a:r>
                    </a:p>
                  </a:txBody>
                  <a:tcPr/>
                </a:tc>
                <a:tc>
                  <a:txBody>
                    <a:bodyPr/>
                    <a:lstStyle/>
                    <a:p>
                      <a:r>
                        <a:rPr lang="en-US" dirty="0"/>
                        <a:t>0</a:t>
                      </a:r>
                    </a:p>
                  </a:txBody>
                  <a:tcPr/>
                </a:tc>
                <a:extLst>
                  <a:ext uri="{0D108BD9-81ED-4DB2-BD59-A6C34878D82A}">
                    <a16:rowId xmlns:a16="http://schemas.microsoft.com/office/drawing/2014/main" val="209450647"/>
                  </a:ext>
                </a:extLst>
              </a:tr>
              <a:tr h="370840">
                <a:tc>
                  <a:txBody>
                    <a:bodyPr/>
                    <a:lstStyle/>
                    <a:p>
                      <a:r>
                        <a:rPr lang="en-US" dirty="0">
                          <a:solidFill>
                            <a:srgbClr val="00B050"/>
                          </a:solidFill>
                        </a:rPr>
                        <a:t>4</a:t>
                      </a:r>
                    </a:p>
                  </a:txBody>
                  <a:tcPr/>
                </a:tc>
                <a:tc>
                  <a:txBody>
                    <a:bodyPr/>
                    <a:lstStyle/>
                    <a:p>
                      <a:r>
                        <a:rPr lang="en-US" dirty="0">
                          <a:solidFill>
                            <a:srgbClr val="00B050"/>
                          </a:solidFill>
                        </a:rPr>
                        <a:t>3</a:t>
                      </a:r>
                    </a:p>
                  </a:txBody>
                  <a:tcPr/>
                </a:tc>
                <a:tc>
                  <a:txBody>
                    <a:bodyPr/>
                    <a:lstStyle/>
                    <a:p>
                      <a:r>
                        <a:rPr lang="en-US" dirty="0">
                          <a:solidFill>
                            <a:srgbClr val="00B050"/>
                          </a:solidFill>
                        </a:rPr>
                        <a:t>2</a:t>
                      </a:r>
                    </a:p>
                  </a:txBody>
                  <a:tcPr/>
                </a:tc>
                <a:tc>
                  <a:txBody>
                    <a:bodyPr/>
                    <a:lstStyle/>
                    <a:p>
                      <a:r>
                        <a:rPr lang="en-US" dirty="0">
                          <a:solidFill>
                            <a:srgbClr val="00B050"/>
                          </a:solidFill>
                        </a:rPr>
                        <a:t>1</a:t>
                      </a:r>
                    </a:p>
                  </a:txBody>
                  <a:tcPr/>
                </a:tc>
                <a:extLst>
                  <a:ext uri="{0D108BD9-81ED-4DB2-BD59-A6C34878D82A}">
                    <a16:rowId xmlns:a16="http://schemas.microsoft.com/office/drawing/2014/main" val="2135952764"/>
                  </a:ext>
                </a:extLst>
              </a:tr>
              <a:tr h="370840">
                <a:tc>
                  <a:txBody>
                    <a:bodyPr/>
                    <a:lstStyle/>
                    <a:p>
                      <a:r>
                        <a:rPr lang="en-US" dirty="0"/>
                        <a:t>0</a:t>
                      </a:r>
                    </a:p>
                  </a:txBody>
                  <a:tcPr/>
                </a:tc>
                <a:tc>
                  <a:txBody>
                    <a:bodyPr/>
                    <a:lstStyle/>
                    <a:p>
                      <a:r>
                        <a:rPr lang="en-US" dirty="0">
                          <a:solidFill>
                            <a:srgbClr val="00B050"/>
                          </a:solidFill>
                        </a:rPr>
                        <a:t>4</a:t>
                      </a:r>
                    </a:p>
                  </a:txBody>
                  <a:tcPr/>
                </a:tc>
                <a:tc>
                  <a:txBody>
                    <a:bodyPr/>
                    <a:lstStyle/>
                    <a:p>
                      <a:r>
                        <a:rPr lang="en-US" dirty="0"/>
                        <a:t>0</a:t>
                      </a:r>
                    </a:p>
                  </a:txBody>
                  <a:tcPr/>
                </a:tc>
                <a:tc>
                  <a:txBody>
                    <a:bodyPr/>
                    <a:lstStyle/>
                    <a:p>
                      <a:r>
                        <a:rPr lang="en-US" dirty="0">
                          <a:solidFill>
                            <a:srgbClr val="00B050"/>
                          </a:solidFill>
                        </a:rPr>
                        <a:t>2</a:t>
                      </a:r>
                    </a:p>
                  </a:txBody>
                  <a:tcPr/>
                </a:tc>
                <a:extLst>
                  <a:ext uri="{0D108BD9-81ED-4DB2-BD59-A6C34878D82A}">
                    <a16:rowId xmlns:a16="http://schemas.microsoft.com/office/drawing/2014/main" val="876757952"/>
                  </a:ext>
                </a:extLst>
              </a:tr>
              <a:tr h="370840">
                <a:tc>
                  <a:txBody>
                    <a:bodyPr/>
                    <a:lstStyle/>
                    <a:p>
                      <a:r>
                        <a:rPr lang="en-US" dirty="0"/>
                        <a:t>0</a:t>
                      </a:r>
                    </a:p>
                  </a:txBody>
                  <a:tcPr/>
                </a:tc>
                <a:tc>
                  <a:txBody>
                    <a:bodyPr/>
                    <a:lstStyle/>
                    <a:p>
                      <a:r>
                        <a:rPr lang="en-US" dirty="0"/>
                        <a:t>0</a:t>
                      </a:r>
                    </a:p>
                  </a:txBody>
                  <a:tcPr/>
                </a:tc>
                <a:tc>
                  <a:txBody>
                    <a:bodyPr/>
                    <a:lstStyle/>
                    <a:p>
                      <a:r>
                        <a:rPr lang="en-US" dirty="0">
                          <a:solidFill>
                            <a:srgbClr val="00B050"/>
                          </a:solidFill>
                        </a:rPr>
                        <a:t>3</a:t>
                      </a:r>
                    </a:p>
                  </a:txBody>
                  <a:tcPr/>
                </a:tc>
                <a:tc>
                  <a:txBody>
                    <a:bodyPr/>
                    <a:lstStyle/>
                    <a:p>
                      <a:r>
                        <a:rPr lang="en-US" dirty="0"/>
                        <a:t>0</a:t>
                      </a:r>
                    </a:p>
                  </a:txBody>
                  <a:tcPr/>
                </a:tc>
                <a:extLst>
                  <a:ext uri="{0D108BD9-81ED-4DB2-BD59-A6C34878D82A}">
                    <a16:rowId xmlns:a16="http://schemas.microsoft.com/office/drawing/2014/main" val="1542321305"/>
                  </a:ext>
                </a:extLst>
              </a:tr>
              <a:tr h="370840">
                <a:tc>
                  <a:txBody>
                    <a:bodyPr/>
                    <a:lstStyle/>
                    <a:p>
                      <a:r>
                        <a:rPr lang="en-US" dirty="0"/>
                        <a:t>0</a:t>
                      </a:r>
                    </a:p>
                  </a:txBody>
                  <a:tcPr/>
                </a:tc>
                <a:tc>
                  <a:txBody>
                    <a:bodyPr/>
                    <a:lstStyle/>
                    <a:p>
                      <a:r>
                        <a:rPr lang="en-US" dirty="0"/>
                        <a:t>0</a:t>
                      </a:r>
                    </a:p>
                  </a:txBody>
                  <a:tcPr/>
                </a:tc>
                <a:tc>
                  <a:txBody>
                    <a:bodyPr/>
                    <a:lstStyle/>
                    <a:p>
                      <a:r>
                        <a:rPr lang="en-US" dirty="0">
                          <a:solidFill>
                            <a:srgbClr val="00B050"/>
                          </a:solidFill>
                        </a:rPr>
                        <a:t>4</a:t>
                      </a:r>
                    </a:p>
                  </a:txBody>
                  <a:tcPr/>
                </a:tc>
                <a:tc>
                  <a:txBody>
                    <a:bodyPr/>
                    <a:lstStyle/>
                    <a:p>
                      <a:r>
                        <a:rPr lang="en-US" dirty="0">
                          <a:solidFill>
                            <a:srgbClr val="00B050"/>
                          </a:solidFill>
                        </a:rPr>
                        <a:t>3</a:t>
                      </a:r>
                    </a:p>
                  </a:txBody>
                  <a:tcPr/>
                </a:tc>
                <a:extLst>
                  <a:ext uri="{0D108BD9-81ED-4DB2-BD59-A6C34878D82A}">
                    <a16:rowId xmlns:a16="http://schemas.microsoft.com/office/drawing/2014/main" val="398835744"/>
                  </a:ext>
                </a:extLst>
              </a:tr>
              <a:tr h="370840">
                <a:tc>
                  <a:txBody>
                    <a:bodyPr/>
                    <a:lstStyle/>
                    <a:p>
                      <a:r>
                        <a:rPr lang="en-US" dirty="0"/>
                        <a:t>0</a:t>
                      </a:r>
                    </a:p>
                  </a:txBody>
                  <a:tcPr/>
                </a:tc>
                <a:tc>
                  <a:txBody>
                    <a:bodyPr/>
                    <a:lstStyle/>
                    <a:p>
                      <a:r>
                        <a:rPr lang="en-US" dirty="0"/>
                        <a:t>0</a:t>
                      </a:r>
                    </a:p>
                  </a:txBody>
                  <a:tcPr/>
                </a:tc>
                <a:tc>
                  <a:txBody>
                    <a:bodyPr/>
                    <a:lstStyle/>
                    <a:p>
                      <a:r>
                        <a:rPr lang="en-US" dirty="0"/>
                        <a:t>0</a:t>
                      </a:r>
                    </a:p>
                  </a:txBody>
                  <a:tcPr/>
                </a:tc>
                <a:tc>
                  <a:txBody>
                    <a:bodyPr/>
                    <a:lstStyle/>
                    <a:p>
                      <a:r>
                        <a:rPr lang="en-US" dirty="0">
                          <a:solidFill>
                            <a:srgbClr val="00B050"/>
                          </a:solidFill>
                        </a:rPr>
                        <a:t>4</a:t>
                      </a:r>
                    </a:p>
                  </a:txBody>
                  <a:tcPr/>
                </a:tc>
                <a:extLst>
                  <a:ext uri="{0D108BD9-81ED-4DB2-BD59-A6C34878D82A}">
                    <a16:rowId xmlns:a16="http://schemas.microsoft.com/office/drawing/2014/main" val="1968449870"/>
                  </a:ext>
                </a:extLst>
              </a:tr>
            </a:tbl>
          </a:graphicData>
        </a:graphic>
      </p:graphicFrame>
      <p:graphicFrame>
        <p:nvGraphicFramePr>
          <p:cNvPr id="24" name="Table 24">
            <a:extLst>
              <a:ext uri="{FF2B5EF4-FFF2-40B4-BE49-F238E27FC236}">
                <a16:creationId xmlns:a16="http://schemas.microsoft.com/office/drawing/2014/main" id="{DF1E603D-7A59-1206-D80C-3AFD53E412AF}"/>
              </a:ext>
            </a:extLst>
          </p:cNvPr>
          <p:cNvGraphicFramePr>
            <a:graphicFrameLocks noGrp="1"/>
          </p:cNvGraphicFramePr>
          <p:nvPr>
            <p:extLst>
              <p:ext uri="{D42A27DB-BD31-4B8C-83A1-F6EECF244321}">
                <p14:modId xmlns:p14="http://schemas.microsoft.com/office/powerpoint/2010/main" val="1925252261"/>
              </p:ext>
            </p:extLst>
          </p:nvPr>
        </p:nvGraphicFramePr>
        <p:xfrm>
          <a:off x="7013762" y="719666"/>
          <a:ext cx="421937" cy="3337560"/>
        </p:xfrm>
        <a:graphic>
          <a:graphicData uri="http://schemas.openxmlformats.org/drawingml/2006/table">
            <a:tbl>
              <a:tblPr firstRow="1" bandRow="1">
                <a:tableStyleId>{5940675A-B579-460E-94D1-54222C63F5DA}</a:tableStyleId>
              </a:tblPr>
              <a:tblGrid>
                <a:gridCol w="421937">
                  <a:extLst>
                    <a:ext uri="{9D8B030D-6E8A-4147-A177-3AD203B41FA5}">
                      <a16:colId xmlns:a16="http://schemas.microsoft.com/office/drawing/2014/main" val="3396349951"/>
                    </a:ext>
                  </a:extLst>
                </a:gridCol>
              </a:tblGrid>
              <a:tr h="370840">
                <a:tc>
                  <a:txBody>
                    <a:bodyPr/>
                    <a:lstStyle/>
                    <a:p>
                      <a:r>
                        <a:rPr lang="en-US" dirty="0">
                          <a:solidFill>
                            <a:srgbClr val="FF0000"/>
                          </a:solidFill>
                        </a:rPr>
                        <a:t>4</a:t>
                      </a:r>
                    </a:p>
                  </a:txBody>
                  <a:tcPr/>
                </a:tc>
                <a:extLst>
                  <a:ext uri="{0D108BD9-81ED-4DB2-BD59-A6C34878D82A}">
                    <a16:rowId xmlns:a16="http://schemas.microsoft.com/office/drawing/2014/main" val="481710854"/>
                  </a:ext>
                </a:extLst>
              </a:tr>
              <a:tr h="370840">
                <a:tc>
                  <a:txBody>
                    <a:bodyPr/>
                    <a:lstStyle/>
                    <a:p>
                      <a:r>
                        <a:rPr lang="en-US" dirty="0">
                          <a:solidFill>
                            <a:srgbClr val="FF0000"/>
                          </a:solidFill>
                        </a:rPr>
                        <a:t>5</a:t>
                      </a:r>
                    </a:p>
                  </a:txBody>
                  <a:tcPr/>
                </a:tc>
                <a:extLst>
                  <a:ext uri="{0D108BD9-81ED-4DB2-BD59-A6C34878D82A}">
                    <a16:rowId xmlns:a16="http://schemas.microsoft.com/office/drawing/2014/main" val="2435283947"/>
                  </a:ext>
                </a:extLst>
              </a:tr>
              <a:tr h="370840">
                <a:tc>
                  <a:txBody>
                    <a:bodyPr/>
                    <a:lstStyle/>
                    <a:p>
                      <a:r>
                        <a:rPr lang="en-US" dirty="0">
                          <a:solidFill>
                            <a:srgbClr val="FF0000"/>
                          </a:solidFill>
                        </a:rPr>
                        <a:t>6</a:t>
                      </a:r>
                    </a:p>
                  </a:txBody>
                  <a:tcPr/>
                </a:tc>
                <a:extLst>
                  <a:ext uri="{0D108BD9-81ED-4DB2-BD59-A6C34878D82A}">
                    <a16:rowId xmlns:a16="http://schemas.microsoft.com/office/drawing/2014/main" val="4128185788"/>
                  </a:ext>
                </a:extLst>
              </a:tr>
              <a:tr h="370840">
                <a:tc>
                  <a:txBody>
                    <a:bodyPr/>
                    <a:lstStyle/>
                    <a:p>
                      <a:r>
                        <a:rPr lang="en-US" dirty="0">
                          <a:solidFill>
                            <a:srgbClr val="FF0000"/>
                          </a:solidFill>
                        </a:rPr>
                        <a:t>1</a:t>
                      </a:r>
                    </a:p>
                  </a:txBody>
                  <a:tcPr/>
                </a:tc>
                <a:extLst>
                  <a:ext uri="{0D108BD9-81ED-4DB2-BD59-A6C34878D82A}">
                    <a16:rowId xmlns:a16="http://schemas.microsoft.com/office/drawing/2014/main" val="3600985147"/>
                  </a:ext>
                </a:extLst>
              </a:tr>
              <a:tr h="370840">
                <a:tc>
                  <a:txBody>
                    <a:bodyPr/>
                    <a:lstStyle/>
                    <a:p>
                      <a:r>
                        <a:rPr lang="en-US" dirty="0">
                          <a:solidFill>
                            <a:srgbClr val="FF0000"/>
                          </a:solidFill>
                        </a:rPr>
                        <a:t>2</a:t>
                      </a:r>
                    </a:p>
                  </a:txBody>
                  <a:tcPr/>
                </a:tc>
                <a:extLst>
                  <a:ext uri="{0D108BD9-81ED-4DB2-BD59-A6C34878D82A}">
                    <a16:rowId xmlns:a16="http://schemas.microsoft.com/office/drawing/2014/main" val="3831882415"/>
                  </a:ext>
                </a:extLst>
              </a:tr>
              <a:tr h="370840">
                <a:tc>
                  <a:txBody>
                    <a:bodyPr/>
                    <a:lstStyle/>
                    <a:p>
                      <a:r>
                        <a:rPr lang="en-US" dirty="0">
                          <a:solidFill>
                            <a:srgbClr val="FF0000"/>
                          </a:solidFill>
                        </a:rPr>
                        <a:t>1</a:t>
                      </a:r>
                    </a:p>
                  </a:txBody>
                  <a:tcPr/>
                </a:tc>
                <a:extLst>
                  <a:ext uri="{0D108BD9-81ED-4DB2-BD59-A6C34878D82A}">
                    <a16:rowId xmlns:a16="http://schemas.microsoft.com/office/drawing/2014/main" val="1065585166"/>
                  </a:ext>
                </a:extLst>
              </a:tr>
              <a:tr h="370840">
                <a:tc>
                  <a:txBody>
                    <a:bodyPr/>
                    <a:lstStyle/>
                    <a:p>
                      <a:r>
                        <a:rPr lang="en-US" dirty="0">
                          <a:solidFill>
                            <a:srgbClr val="FF0000"/>
                          </a:solidFill>
                        </a:rPr>
                        <a:t>2</a:t>
                      </a:r>
                    </a:p>
                  </a:txBody>
                  <a:tcPr/>
                </a:tc>
                <a:extLst>
                  <a:ext uri="{0D108BD9-81ED-4DB2-BD59-A6C34878D82A}">
                    <a16:rowId xmlns:a16="http://schemas.microsoft.com/office/drawing/2014/main" val="1965639767"/>
                  </a:ext>
                </a:extLst>
              </a:tr>
              <a:tr h="370840">
                <a:tc>
                  <a:txBody>
                    <a:bodyPr/>
                    <a:lstStyle/>
                    <a:p>
                      <a:r>
                        <a:rPr lang="en-US" dirty="0">
                          <a:solidFill>
                            <a:srgbClr val="FF0000"/>
                          </a:solidFill>
                        </a:rPr>
                        <a:t>5</a:t>
                      </a:r>
                    </a:p>
                  </a:txBody>
                  <a:tcPr/>
                </a:tc>
                <a:extLst>
                  <a:ext uri="{0D108BD9-81ED-4DB2-BD59-A6C34878D82A}">
                    <a16:rowId xmlns:a16="http://schemas.microsoft.com/office/drawing/2014/main" val="281508251"/>
                  </a:ext>
                </a:extLst>
              </a:tr>
              <a:tr h="370840">
                <a:tc>
                  <a:txBody>
                    <a:bodyPr/>
                    <a:lstStyle/>
                    <a:p>
                      <a:r>
                        <a:rPr lang="en-US" dirty="0">
                          <a:solidFill>
                            <a:srgbClr val="FF0000"/>
                          </a:solidFill>
                        </a:rPr>
                        <a:t>4</a:t>
                      </a:r>
                    </a:p>
                  </a:txBody>
                  <a:tcPr/>
                </a:tc>
                <a:extLst>
                  <a:ext uri="{0D108BD9-81ED-4DB2-BD59-A6C34878D82A}">
                    <a16:rowId xmlns:a16="http://schemas.microsoft.com/office/drawing/2014/main" val="95327096"/>
                  </a:ext>
                </a:extLst>
              </a:tr>
            </a:tbl>
          </a:graphicData>
        </a:graphic>
      </p:graphicFrame>
      <p:sp>
        <p:nvSpPr>
          <p:cNvPr id="25" name="TextBox 24">
            <a:extLst>
              <a:ext uri="{FF2B5EF4-FFF2-40B4-BE49-F238E27FC236}">
                <a16:creationId xmlns:a16="http://schemas.microsoft.com/office/drawing/2014/main" id="{37DE85C9-A067-5740-12D4-48EF0DD32F3B}"/>
              </a:ext>
            </a:extLst>
          </p:cNvPr>
          <p:cNvSpPr txBox="1"/>
          <p:nvPr/>
        </p:nvSpPr>
        <p:spPr>
          <a:xfrm>
            <a:off x="6511635" y="1717964"/>
            <a:ext cx="364202" cy="523220"/>
          </a:xfrm>
          <a:prstGeom prst="rect">
            <a:avLst/>
          </a:prstGeom>
          <a:noFill/>
        </p:spPr>
        <p:txBody>
          <a:bodyPr wrap="none" rtlCol="0">
            <a:spAutoFit/>
          </a:bodyPr>
          <a:lstStyle/>
          <a:p>
            <a:r>
              <a:rPr lang="en-US" sz="2800" dirty="0"/>
              <a:t>*</a:t>
            </a:r>
          </a:p>
        </p:txBody>
      </p:sp>
      <p:sp>
        <p:nvSpPr>
          <p:cNvPr id="26" name="TextBox 25">
            <a:extLst>
              <a:ext uri="{FF2B5EF4-FFF2-40B4-BE49-F238E27FC236}">
                <a16:creationId xmlns:a16="http://schemas.microsoft.com/office/drawing/2014/main" id="{928ADBEC-B4CE-5D7F-0C49-85D379ED2661}"/>
              </a:ext>
            </a:extLst>
          </p:cNvPr>
          <p:cNvSpPr txBox="1"/>
          <p:nvPr/>
        </p:nvSpPr>
        <p:spPr>
          <a:xfrm>
            <a:off x="7633852" y="1634833"/>
            <a:ext cx="364202" cy="523220"/>
          </a:xfrm>
          <a:prstGeom prst="rect">
            <a:avLst/>
          </a:prstGeom>
          <a:noFill/>
        </p:spPr>
        <p:txBody>
          <a:bodyPr wrap="none" rtlCol="0">
            <a:spAutoFit/>
          </a:bodyPr>
          <a:lstStyle/>
          <a:p>
            <a:r>
              <a:rPr lang="en-US" sz="2800" dirty="0"/>
              <a:t>=</a:t>
            </a:r>
          </a:p>
        </p:txBody>
      </p:sp>
      <p:sp>
        <p:nvSpPr>
          <p:cNvPr id="27" name="TextBox 26">
            <a:extLst>
              <a:ext uri="{FF2B5EF4-FFF2-40B4-BE49-F238E27FC236}">
                <a16:creationId xmlns:a16="http://schemas.microsoft.com/office/drawing/2014/main" id="{6D07DB3A-6F7F-0677-8FA8-4FFE631E7722}"/>
              </a:ext>
            </a:extLst>
          </p:cNvPr>
          <p:cNvSpPr txBox="1"/>
          <p:nvPr/>
        </p:nvSpPr>
        <p:spPr>
          <a:xfrm>
            <a:off x="5214491" y="4983857"/>
            <a:ext cx="389850" cy="584775"/>
          </a:xfrm>
          <a:prstGeom prst="rect">
            <a:avLst/>
          </a:prstGeom>
          <a:noFill/>
        </p:spPr>
        <p:txBody>
          <a:bodyPr wrap="none" rtlCol="0">
            <a:spAutoFit/>
          </a:bodyPr>
          <a:lstStyle/>
          <a:p>
            <a:r>
              <a:rPr lang="en-US" sz="3200" dirty="0"/>
              <a:t>*</a:t>
            </a:r>
          </a:p>
        </p:txBody>
      </p:sp>
      <p:sp>
        <p:nvSpPr>
          <p:cNvPr id="28" name="TextBox 27">
            <a:extLst>
              <a:ext uri="{FF2B5EF4-FFF2-40B4-BE49-F238E27FC236}">
                <a16:creationId xmlns:a16="http://schemas.microsoft.com/office/drawing/2014/main" id="{40D55526-9F01-EA46-AD36-E11CEEF345B2}"/>
              </a:ext>
            </a:extLst>
          </p:cNvPr>
          <p:cNvSpPr txBox="1"/>
          <p:nvPr/>
        </p:nvSpPr>
        <p:spPr>
          <a:xfrm>
            <a:off x="6803328" y="4909317"/>
            <a:ext cx="364202" cy="523220"/>
          </a:xfrm>
          <a:prstGeom prst="rect">
            <a:avLst/>
          </a:prstGeom>
          <a:noFill/>
        </p:spPr>
        <p:txBody>
          <a:bodyPr wrap="none" rtlCol="0">
            <a:spAutoFit/>
          </a:bodyPr>
          <a:lstStyle/>
          <a:p>
            <a:r>
              <a:rPr lang="en-US" sz="2800" dirty="0"/>
              <a:t>=</a:t>
            </a:r>
          </a:p>
        </p:txBody>
      </p:sp>
      <p:graphicFrame>
        <p:nvGraphicFramePr>
          <p:cNvPr id="29" name="Table 24">
            <a:extLst>
              <a:ext uri="{FF2B5EF4-FFF2-40B4-BE49-F238E27FC236}">
                <a16:creationId xmlns:a16="http://schemas.microsoft.com/office/drawing/2014/main" id="{0C1FE3ED-9AF6-9F3C-0B88-300CDC5CACF5}"/>
              </a:ext>
            </a:extLst>
          </p:cNvPr>
          <p:cNvGraphicFramePr>
            <a:graphicFrameLocks noGrp="1"/>
          </p:cNvGraphicFramePr>
          <p:nvPr>
            <p:extLst>
              <p:ext uri="{D42A27DB-BD31-4B8C-83A1-F6EECF244321}">
                <p14:modId xmlns:p14="http://schemas.microsoft.com/office/powerpoint/2010/main" val="4067462305"/>
              </p:ext>
            </p:extLst>
          </p:nvPr>
        </p:nvGraphicFramePr>
        <p:xfrm>
          <a:off x="7805428" y="3416933"/>
          <a:ext cx="421937" cy="3337560"/>
        </p:xfrm>
        <a:graphic>
          <a:graphicData uri="http://schemas.openxmlformats.org/drawingml/2006/table">
            <a:tbl>
              <a:tblPr firstRow="1" bandRow="1">
                <a:tableStyleId>{5940675A-B579-460E-94D1-54222C63F5DA}</a:tableStyleId>
              </a:tblPr>
              <a:tblGrid>
                <a:gridCol w="421937">
                  <a:extLst>
                    <a:ext uri="{9D8B030D-6E8A-4147-A177-3AD203B41FA5}">
                      <a16:colId xmlns:a16="http://schemas.microsoft.com/office/drawing/2014/main" val="3396349951"/>
                    </a:ext>
                  </a:extLst>
                </a:gridCol>
              </a:tblGrid>
              <a:tr h="370840">
                <a:tc>
                  <a:txBody>
                    <a:bodyPr/>
                    <a:lstStyle/>
                    <a:p>
                      <a:r>
                        <a:rPr lang="en-US" dirty="0">
                          <a:solidFill>
                            <a:srgbClr val="FF0000"/>
                          </a:solidFill>
                        </a:rPr>
                        <a:t>2</a:t>
                      </a:r>
                    </a:p>
                  </a:txBody>
                  <a:tcPr/>
                </a:tc>
                <a:extLst>
                  <a:ext uri="{0D108BD9-81ED-4DB2-BD59-A6C34878D82A}">
                    <a16:rowId xmlns:a16="http://schemas.microsoft.com/office/drawing/2014/main" val="481710854"/>
                  </a:ext>
                </a:extLst>
              </a:tr>
              <a:tr h="370840">
                <a:tc>
                  <a:txBody>
                    <a:bodyPr/>
                    <a:lstStyle/>
                    <a:p>
                      <a:r>
                        <a:rPr lang="en-US" dirty="0">
                          <a:solidFill>
                            <a:srgbClr val="FF0000"/>
                          </a:solidFill>
                        </a:rPr>
                        <a:t>5</a:t>
                      </a:r>
                    </a:p>
                  </a:txBody>
                  <a:tcPr/>
                </a:tc>
                <a:extLst>
                  <a:ext uri="{0D108BD9-81ED-4DB2-BD59-A6C34878D82A}">
                    <a16:rowId xmlns:a16="http://schemas.microsoft.com/office/drawing/2014/main" val="2435283947"/>
                  </a:ext>
                </a:extLst>
              </a:tr>
              <a:tr h="370840">
                <a:tc>
                  <a:txBody>
                    <a:bodyPr/>
                    <a:lstStyle/>
                    <a:p>
                      <a:r>
                        <a:rPr lang="en-US" dirty="0">
                          <a:solidFill>
                            <a:srgbClr val="FF0000"/>
                          </a:solidFill>
                        </a:rPr>
                        <a:t>2</a:t>
                      </a:r>
                    </a:p>
                  </a:txBody>
                  <a:tcPr/>
                </a:tc>
                <a:extLst>
                  <a:ext uri="{0D108BD9-81ED-4DB2-BD59-A6C34878D82A}">
                    <a16:rowId xmlns:a16="http://schemas.microsoft.com/office/drawing/2014/main" val="4128185788"/>
                  </a:ext>
                </a:extLst>
              </a:tr>
              <a:tr h="370840">
                <a:tc>
                  <a:txBody>
                    <a:bodyPr/>
                    <a:lstStyle/>
                    <a:p>
                      <a:r>
                        <a:rPr lang="en-US" dirty="0">
                          <a:solidFill>
                            <a:srgbClr val="FF0000"/>
                          </a:solidFill>
                        </a:rPr>
                        <a:t>9</a:t>
                      </a:r>
                    </a:p>
                  </a:txBody>
                  <a:tcPr/>
                </a:tc>
                <a:extLst>
                  <a:ext uri="{0D108BD9-81ED-4DB2-BD59-A6C34878D82A}">
                    <a16:rowId xmlns:a16="http://schemas.microsoft.com/office/drawing/2014/main" val="3600985147"/>
                  </a:ext>
                </a:extLst>
              </a:tr>
              <a:tr h="370840">
                <a:tc>
                  <a:txBody>
                    <a:bodyPr/>
                    <a:lstStyle/>
                    <a:p>
                      <a:r>
                        <a:rPr lang="en-US" dirty="0">
                          <a:solidFill>
                            <a:srgbClr val="FF0000"/>
                          </a:solidFill>
                        </a:rPr>
                        <a:t>18</a:t>
                      </a:r>
                    </a:p>
                  </a:txBody>
                  <a:tcPr/>
                </a:tc>
                <a:extLst>
                  <a:ext uri="{0D108BD9-81ED-4DB2-BD59-A6C34878D82A}">
                    <a16:rowId xmlns:a16="http://schemas.microsoft.com/office/drawing/2014/main" val="3831882415"/>
                  </a:ext>
                </a:extLst>
              </a:tr>
              <a:tr h="370840">
                <a:tc>
                  <a:txBody>
                    <a:bodyPr/>
                    <a:lstStyle/>
                    <a:p>
                      <a:r>
                        <a:rPr lang="en-US" dirty="0">
                          <a:solidFill>
                            <a:srgbClr val="FF0000"/>
                          </a:solidFill>
                        </a:rPr>
                        <a:t>10</a:t>
                      </a:r>
                    </a:p>
                  </a:txBody>
                  <a:tcPr/>
                </a:tc>
                <a:extLst>
                  <a:ext uri="{0D108BD9-81ED-4DB2-BD59-A6C34878D82A}">
                    <a16:rowId xmlns:a16="http://schemas.microsoft.com/office/drawing/2014/main" val="1065585166"/>
                  </a:ext>
                </a:extLst>
              </a:tr>
              <a:tr h="370840">
                <a:tc>
                  <a:txBody>
                    <a:bodyPr/>
                    <a:lstStyle/>
                    <a:p>
                      <a:r>
                        <a:rPr lang="en-US" dirty="0">
                          <a:solidFill>
                            <a:srgbClr val="FF0000"/>
                          </a:solidFill>
                        </a:rPr>
                        <a:t>9</a:t>
                      </a:r>
                    </a:p>
                  </a:txBody>
                  <a:tcPr/>
                </a:tc>
                <a:extLst>
                  <a:ext uri="{0D108BD9-81ED-4DB2-BD59-A6C34878D82A}">
                    <a16:rowId xmlns:a16="http://schemas.microsoft.com/office/drawing/2014/main" val="1965639767"/>
                  </a:ext>
                </a:extLst>
              </a:tr>
              <a:tr h="370840">
                <a:tc>
                  <a:txBody>
                    <a:bodyPr/>
                    <a:lstStyle/>
                    <a:p>
                      <a:r>
                        <a:rPr lang="en-US" dirty="0">
                          <a:solidFill>
                            <a:srgbClr val="FF0000"/>
                          </a:solidFill>
                        </a:rPr>
                        <a:t>21</a:t>
                      </a:r>
                    </a:p>
                  </a:txBody>
                  <a:tcPr/>
                </a:tc>
                <a:extLst>
                  <a:ext uri="{0D108BD9-81ED-4DB2-BD59-A6C34878D82A}">
                    <a16:rowId xmlns:a16="http://schemas.microsoft.com/office/drawing/2014/main" val="281508251"/>
                  </a:ext>
                </a:extLst>
              </a:tr>
              <a:tr h="370840">
                <a:tc>
                  <a:txBody>
                    <a:bodyPr/>
                    <a:lstStyle/>
                    <a:p>
                      <a:r>
                        <a:rPr lang="en-US" dirty="0">
                          <a:solidFill>
                            <a:srgbClr val="FF0000"/>
                          </a:solidFill>
                        </a:rPr>
                        <a:t>12</a:t>
                      </a:r>
                    </a:p>
                  </a:txBody>
                  <a:tcPr/>
                </a:tc>
                <a:extLst>
                  <a:ext uri="{0D108BD9-81ED-4DB2-BD59-A6C34878D82A}">
                    <a16:rowId xmlns:a16="http://schemas.microsoft.com/office/drawing/2014/main" val="95327096"/>
                  </a:ext>
                </a:extLst>
              </a:tr>
            </a:tbl>
          </a:graphicData>
        </a:graphic>
      </p:graphicFrame>
      <p:sp>
        <p:nvSpPr>
          <p:cNvPr id="30" name="Rectangle 29">
            <a:extLst>
              <a:ext uri="{FF2B5EF4-FFF2-40B4-BE49-F238E27FC236}">
                <a16:creationId xmlns:a16="http://schemas.microsoft.com/office/drawing/2014/main" id="{8E4516F7-D4BB-7094-58F1-C26A47B7E4E4}"/>
              </a:ext>
            </a:extLst>
          </p:cNvPr>
          <p:cNvSpPr/>
          <p:nvPr/>
        </p:nvSpPr>
        <p:spPr>
          <a:xfrm>
            <a:off x="3011908" y="2969911"/>
            <a:ext cx="2256515" cy="369332"/>
          </a:xfrm>
          <a:prstGeom prst="rect">
            <a:avLst/>
          </a:prstGeom>
        </p:spPr>
        <p:txBody>
          <a:bodyPr wrap="none">
            <a:spAutoFit/>
          </a:bodyPr>
          <a:lstStyle/>
          <a:p>
            <a:r>
              <a:rPr lang="en-US" dirty="0"/>
              <a:t>Filter transposed </a:t>
            </a:r>
            <a:r>
              <a:rPr lang="en-US" dirty="0">
                <a:solidFill>
                  <a:srgbClr val="00B050"/>
                </a:solidFill>
              </a:rPr>
              <a:t>9 x 4</a:t>
            </a:r>
          </a:p>
        </p:txBody>
      </p:sp>
      <p:sp>
        <p:nvSpPr>
          <p:cNvPr id="31" name="TextBox 30">
            <a:extLst>
              <a:ext uri="{FF2B5EF4-FFF2-40B4-BE49-F238E27FC236}">
                <a16:creationId xmlns:a16="http://schemas.microsoft.com/office/drawing/2014/main" id="{D3A0F38A-7478-3E44-6FA4-590F4A23434D}"/>
              </a:ext>
            </a:extLst>
          </p:cNvPr>
          <p:cNvSpPr txBox="1"/>
          <p:nvPr/>
        </p:nvSpPr>
        <p:spPr>
          <a:xfrm>
            <a:off x="726811" y="3934691"/>
            <a:ext cx="856325" cy="369332"/>
          </a:xfrm>
          <a:prstGeom prst="rect">
            <a:avLst/>
          </a:prstGeom>
          <a:noFill/>
        </p:spPr>
        <p:txBody>
          <a:bodyPr wrap="none" rtlCol="0">
            <a:spAutoFit/>
          </a:bodyPr>
          <a:lstStyle/>
          <a:p>
            <a:r>
              <a:rPr lang="en-US" dirty="0"/>
              <a:t>Output</a:t>
            </a:r>
          </a:p>
        </p:txBody>
      </p:sp>
      <p:sp>
        <p:nvSpPr>
          <p:cNvPr id="32" name="TextBox 31">
            <a:extLst>
              <a:ext uri="{FF2B5EF4-FFF2-40B4-BE49-F238E27FC236}">
                <a16:creationId xmlns:a16="http://schemas.microsoft.com/office/drawing/2014/main" id="{66B2BAA8-7BAF-544F-FF2E-5B6AB858B986}"/>
              </a:ext>
            </a:extLst>
          </p:cNvPr>
          <p:cNvSpPr txBox="1"/>
          <p:nvPr/>
        </p:nvSpPr>
        <p:spPr>
          <a:xfrm>
            <a:off x="8864031" y="906549"/>
            <a:ext cx="3191056" cy="5632311"/>
          </a:xfrm>
          <a:prstGeom prst="rect">
            <a:avLst/>
          </a:prstGeom>
          <a:noFill/>
        </p:spPr>
        <p:txBody>
          <a:bodyPr wrap="square" rtlCol="0">
            <a:spAutoFit/>
          </a:bodyPr>
          <a:lstStyle/>
          <a:p>
            <a:pPr marL="342900" indent="-342900">
              <a:buFont typeface="Arial" panose="020B0604020202020204" pitchFamily="34" charset="0"/>
              <a:buChar char="•"/>
            </a:pPr>
            <a:r>
              <a:rPr lang="en-CA" sz="2400" dirty="0"/>
              <a:t>The transposed convolution operation forms the same connectivity as the normal convolution but in the backward direction.</a:t>
            </a:r>
          </a:p>
          <a:p>
            <a:pPr marL="342900" indent="-342900">
              <a:buFont typeface="Arial" panose="020B0604020202020204" pitchFamily="34" charset="0"/>
              <a:buChar char="•"/>
            </a:pPr>
            <a:r>
              <a:rPr lang="en-CA" sz="2400" dirty="0"/>
              <a:t>We can use it to conduct up-sampling. Moreover, the weights in the transposed convolution are learnable</a:t>
            </a:r>
            <a:endParaRPr lang="en-US" sz="2400" dirty="0"/>
          </a:p>
        </p:txBody>
      </p:sp>
    </p:spTree>
    <p:extLst>
      <p:ext uri="{BB962C8B-B14F-4D97-AF65-F5344CB8AC3E}">
        <p14:creationId xmlns:p14="http://schemas.microsoft.com/office/powerpoint/2010/main" val="290090682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589BB0-F015-85A8-55CF-AD2E978F669F}"/>
              </a:ext>
            </a:extLst>
          </p:cNvPr>
          <p:cNvSpPr>
            <a:spLocks noGrp="1"/>
          </p:cNvSpPr>
          <p:nvPr>
            <p:ph type="title"/>
          </p:nvPr>
        </p:nvSpPr>
        <p:spPr>
          <a:xfrm>
            <a:off x="838200" y="365125"/>
            <a:ext cx="10515600" cy="741681"/>
          </a:xfrm>
        </p:spPr>
        <p:txBody>
          <a:bodyPr/>
          <a:lstStyle/>
          <a:p>
            <a:pPr algn="ctr"/>
            <a:r>
              <a:rPr lang="en-US" dirty="0"/>
              <a:t>Transposed Convolution</a:t>
            </a:r>
          </a:p>
        </p:txBody>
      </p:sp>
      <p:graphicFrame>
        <p:nvGraphicFramePr>
          <p:cNvPr id="4" name="Table 15">
            <a:extLst>
              <a:ext uri="{FF2B5EF4-FFF2-40B4-BE49-F238E27FC236}">
                <a16:creationId xmlns:a16="http://schemas.microsoft.com/office/drawing/2014/main" id="{BEC38D0A-CAF2-7A5F-312A-BF6059123F24}"/>
              </a:ext>
            </a:extLst>
          </p:cNvPr>
          <p:cNvGraphicFramePr>
            <a:graphicFrameLocks noGrp="1"/>
          </p:cNvGraphicFramePr>
          <p:nvPr>
            <p:extLst>
              <p:ext uri="{D42A27DB-BD31-4B8C-83A1-F6EECF244321}">
                <p14:modId xmlns:p14="http://schemas.microsoft.com/office/powerpoint/2010/main" val="3824150105"/>
              </p:ext>
            </p:extLst>
          </p:nvPr>
        </p:nvGraphicFramePr>
        <p:xfrm>
          <a:off x="561011" y="2613529"/>
          <a:ext cx="888448" cy="914400"/>
        </p:xfrm>
        <a:graphic>
          <a:graphicData uri="http://schemas.openxmlformats.org/drawingml/2006/table">
            <a:tbl>
              <a:tblPr firstRow="1" bandRow="1">
                <a:tableStyleId>{5940675A-B579-460E-94D1-54222C63F5DA}</a:tableStyleId>
              </a:tblPr>
              <a:tblGrid>
                <a:gridCol w="444224">
                  <a:extLst>
                    <a:ext uri="{9D8B030D-6E8A-4147-A177-3AD203B41FA5}">
                      <a16:colId xmlns:a16="http://schemas.microsoft.com/office/drawing/2014/main" val="4117241894"/>
                    </a:ext>
                  </a:extLst>
                </a:gridCol>
                <a:gridCol w="444224">
                  <a:extLst>
                    <a:ext uri="{9D8B030D-6E8A-4147-A177-3AD203B41FA5}">
                      <a16:colId xmlns:a16="http://schemas.microsoft.com/office/drawing/2014/main" val="1253464457"/>
                    </a:ext>
                  </a:extLst>
                </a:gridCol>
              </a:tblGrid>
              <a:tr h="370840">
                <a:tc>
                  <a:txBody>
                    <a:bodyPr/>
                    <a:lstStyle/>
                    <a:p>
                      <a:r>
                        <a:rPr lang="en-US" sz="2400" dirty="0">
                          <a:solidFill>
                            <a:srgbClr val="00B050"/>
                          </a:solidFill>
                        </a:rPr>
                        <a:t>1</a:t>
                      </a:r>
                    </a:p>
                  </a:txBody>
                  <a:tcPr/>
                </a:tc>
                <a:tc>
                  <a:txBody>
                    <a:bodyPr/>
                    <a:lstStyle/>
                    <a:p>
                      <a:r>
                        <a:rPr lang="en-US" sz="2400" dirty="0">
                          <a:solidFill>
                            <a:srgbClr val="FF0000"/>
                          </a:solidFill>
                        </a:rPr>
                        <a:t>2</a:t>
                      </a:r>
                    </a:p>
                  </a:txBody>
                  <a:tcPr/>
                </a:tc>
                <a:extLst>
                  <a:ext uri="{0D108BD9-81ED-4DB2-BD59-A6C34878D82A}">
                    <a16:rowId xmlns:a16="http://schemas.microsoft.com/office/drawing/2014/main" val="2958580452"/>
                  </a:ext>
                </a:extLst>
              </a:tr>
              <a:tr h="370840">
                <a:tc>
                  <a:txBody>
                    <a:bodyPr/>
                    <a:lstStyle/>
                    <a:p>
                      <a:r>
                        <a:rPr lang="en-US" sz="2400" dirty="0">
                          <a:solidFill>
                            <a:srgbClr val="00B0F0"/>
                          </a:solidFill>
                        </a:rPr>
                        <a:t>2</a:t>
                      </a:r>
                    </a:p>
                  </a:txBody>
                  <a:tcPr/>
                </a:tc>
                <a:tc>
                  <a:txBody>
                    <a:bodyPr/>
                    <a:lstStyle/>
                    <a:p>
                      <a:r>
                        <a:rPr lang="en-US" sz="2400" dirty="0">
                          <a:solidFill>
                            <a:srgbClr val="FFC000"/>
                          </a:solidFill>
                        </a:rPr>
                        <a:t>3</a:t>
                      </a:r>
                    </a:p>
                  </a:txBody>
                  <a:tcPr/>
                </a:tc>
                <a:extLst>
                  <a:ext uri="{0D108BD9-81ED-4DB2-BD59-A6C34878D82A}">
                    <a16:rowId xmlns:a16="http://schemas.microsoft.com/office/drawing/2014/main" val="4029762362"/>
                  </a:ext>
                </a:extLst>
              </a:tr>
            </a:tbl>
          </a:graphicData>
        </a:graphic>
      </p:graphicFrame>
      <p:sp>
        <p:nvSpPr>
          <p:cNvPr id="5" name="TextBox 4">
            <a:extLst>
              <a:ext uri="{FF2B5EF4-FFF2-40B4-BE49-F238E27FC236}">
                <a16:creationId xmlns:a16="http://schemas.microsoft.com/office/drawing/2014/main" id="{424C1B9C-FC4C-9F00-4B6F-B70C2D60D41D}"/>
              </a:ext>
            </a:extLst>
          </p:cNvPr>
          <p:cNvSpPr txBox="1"/>
          <p:nvPr/>
        </p:nvSpPr>
        <p:spPr>
          <a:xfrm>
            <a:off x="1764198" y="2722759"/>
            <a:ext cx="364202" cy="523220"/>
          </a:xfrm>
          <a:prstGeom prst="rect">
            <a:avLst/>
          </a:prstGeom>
          <a:noFill/>
        </p:spPr>
        <p:txBody>
          <a:bodyPr wrap="none" rtlCol="0">
            <a:spAutoFit/>
          </a:bodyPr>
          <a:lstStyle/>
          <a:p>
            <a:r>
              <a:rPr lang="en-US" sz="2800" dirty="0"/>
              <a:t>*</a:t>
            </a:r>
          </a:p>
        </p:txBody>
      </p:sp>
      <p:graphicFrame>
        <p:nvGraphicFramePr>
          <p:cNvPr id="6" name="Table 4">
            <a:extLst>
              <a:ext uri="{FF2B5EF4-FFF2-40B4-BE49-F238E27FC236}">
                <a16:creationId xmlns:a16="http://schemas.microsoft.com/office/drawing/2014/main" id="{87320B7C-6E31-0DAF-1AA9-D7EB4A53F861}"/>
              </a:ext>
            </a:extLst>
          </p:cNvPr>
          <p:cNvGraphicFramePr>
            <a:graphicFrameLocks noGrp="1"/>
          </p:cNvGraphicFramePr>
          <p:nvPr>
            <p:extLst>
              <p:ext uri="{D42A27DB-BD31-4B8C-83A1-F6EECF244321}">
                <p14:modId xmlns:p14="http://schemas.microsoft.com/office/powerpoint/2010/main" val="1318019429"/>
              </p:ext>
            </p:extLst>
          </p:nvPr>
        </p:nvGraphicFramePr>
        <p:xfrm>
          <a:off x="2190922" y="2406552"/>
          <a:ext cx="2129538" cy="1634669"/>
        </p:xfrm>
        <a:graphic>
          <a:graphicData uri="http://schemas.openxmlformats.org/drawingml/2006/table">
            <a:tbl>
              <a:tblPr firstRow="1" bandRow="1">
                <a:tableStyleId>{5940675A-B579-460E-94D1-54222C63F5DA}</a:tableStyleId>
              </a:tblPr>
              <a:tblGrid>
                <a:gridCol w="709846">
                  <a:extLst>
                    <a:ext uri="{9D8B030D-6E8A-4147-A177-3AD203B41FA5}">
                      <a16:colId xmlns:a16="http://schemas.microsoft.com/office/drawing/2014/main" val="2402888432"/>
                    </a:ext>
                  </a:extLst>
                </a:gridCol>
                <a:gridCol w="709846">
                  <a:extLst>
                    <a:ext uri="{9D8B030D-6E8A-4147-A177-3AD203B41FA5}">
                      <a16:colId xmlns:a16="http://schemas.microsoft.com/office/drawing/2014/main" val="3866754289"/>
                    </a:ext>
                  </a:extLst>
                </a:gridCol>
                <a:gridCol w="709846">
                  <a:extLst>
                    <a:ext uri="{9D8B030D-6E8A-4147-A177-3AD203B41FA5}">
                      <a16:colId xmlns:a16="http://schemas.microsoft.com/office/drawing/2014/main" val="638269312"/>
                    </a:ext>
                  </a:extLst>
                </a:gridCol>
              </a:tblGrid>
              <a:tr h="528287">
                <a:tc>
                  <a:txBody>
                    <a:bodyPr/>
                    <a:lstStyle/>
                    <a:p>
                      <a:pPr algn="ctr"/>
                      <a:r>
                        <a:rPr lang="en-US" sz="2800" dirty="0">
                          <a:solidFill>
                            <a:schemeClr val="tx1"/>
                          </a:solidFill>
                        </a:rPr>
                        <a:t>1 </a:t>
                      </a:r>
                    </a:p>
                  </a:txBody>
                  <a:tcPr/>
                </a:tc>
                <a:tc>
                  <a:txBody>
                    <a:bodyPr/>
                    <a:lstStyle/>
                    <a:p>
                      <a:pPr algn="ctr"/>
                      <a:r>
                        <a:rPr lang="en-US" sz="2800" dirty="0">
                          <a:solidFill>
                            <a:schemeClr val="tx1"/>
                          </a:solidFill>
                        </a:rPr>
                        <a:t>0</a:t>
                      </a:r>
                    </a:p>
                  </a:txBody>
                  <a:tcPr/>
                </a:tc>
                <a:tc>
                  <a:txBody>
                    <a:bodyPr/>
                    <a:lstStyle/>
                    <a:p>
                      <a:pPr algn="ctr"/>
                      <a:r>
                        <a:rPr lang="en-US" sz="2800" dirty="0">
                          <a:solidFill>
                            <a:schemeClr val="tx1"/>
                          </a:solidFill>
                        </a:rPr>
                        <a:t>1</a:t>
                      </a:r>
                    </a:p>
                  </a:txBody>
                  <a:tcPr/>
                </a:tc>
                <a:extLst>
                  <a:ext uri="{0D108BD9-81ED-4DB2-BD59-A6C34878D82A}">
                    <a16:rowId xmlns:a16="http://schemas.microsoft.com/office/drawing/2014/main" val="859689091"/>
                  </a:ext>
                </a:extLst>
              </a:tr>
              <a:tr h="553191">
                <a:tc>
                  <a:txBody>
                    <a:bodyPr/>
                    <a:lstStyle/>
                    <a:p>
                      <a:pPr algn="ctr"/>
                      <a:r>
                        <a:rPr lang="en-US" sz="2800" dirty="0">
                          <a:solidFill>
                            <a:schemeClr val="tx1"/>
                          </a:solidFill>
                        </a:rPr>
                        <a:t>2</a:t>
                      </a:r>
                    </a:p>
                  </a:txBody>
                  <a:tcPr/>
                </a:tc>
                <a:tc>
                  <a:txBody>
                    <a:bodyPr/>
                    <a:lstStyle/>
                    <a:p>
                      <a:pPr algn="ctr"/>
                      <a:r>
                        <a:rPr lang="en-US" sz="2800" dirty="0">
                          <a:solidFill>
                            <a:schemeClr val="tx1"/>
                          </a:solidFill>
                        </a:rPr>
                        <a:t>2</a:t>
                      </a:r>
                    </a:p>
                  </a:txBody>
                  <a:tcPr/>
                </a:tc>
                <a:tc>
                  <a:txBody>
                    <a:bodyPr/>
                    <a:lstStyle/>
                    <a:p>
                      <a:pPr algn="ctr"/>
                      <a:r>
                        <a:rPr lang="en-US" sz="2800" dirty="0">
                          <a:solidFill>
                            <a:schemeClr val="tx1"/>
                          </a:solidFill>
                        </a:rPr>
                        <a:t>1</a:t>
                      </a:r>
                    </a:p>
                  </a:txBody>
                  <a:tcPr/>
                </a:tc>
                <a:extLst>
                  <a:ext uri="{0D108BD9-81ED-4DB2-BD59-A6C34878D82A}">
                    <a16:rowId xmlns:a16="http://schemas.microsoft.com/office/drawing/2014/main" val="3876577671"/>
                  </a:ext>
                </a:extLst>
              </a:tr>
              <a:tr h="553191">
                <a:tc>
                  <a:txBody>
                    <a:bodyPr/>
                    <a:lstStyle/>
                    <a:p>
                      <a:pPr algn="ctr"/>
                      <a:r>
                        <a:rPr lang="en-US" sz="2800" dirty="0">
                          <a:solidFill>
                            <a:schemeClr val="tx1"/>
                          </a:solidFill>
                        </a:rPr>
                        <a:t>0</a:t>
                      </a:r>
                    </a:p>
                  </a:txBody>
                  <a:tcPr/>
                </a:tc>
                <a:tc>
                  <a:txBody>
                    <a:bodyPr/>
                    <a:lstStyle/>
                    <a:p>
                      <a:pPr algn="ctr"/>
                      <a:r>
                        <a:rPr lang="en-US" sz="2800" dirty="0">
                          <a:solidFill>
                            <a:schemeClr val="tx1"/>
                          </a:solidFill>
                        </a:rPr>
                        <a:t>1</a:t>
                      </a:r>
                    </a:p>
                  </a:txBody>
                  <a:tcPr/>
                </a:tc>
                <a:tc>
                  <a:txBody>
                    <a:bodyPr/>
                    <a:lstStyle/>
                    <a:p>
                      <a:pPr algn="ctr"/>
                      <a:r>
                        <a:rPr lang="en-US" sz="2800" dirty="0">
                          <a:solidFill>
                            <a:schemeClr val="tx1"/>
                          </a:solidFill>
                        </a:rPr>
                        <a:t>2</a:t>
                      </a:r>
                    </a:p>
                  </a:txBody>
                  <a:tcPr/>
                </a:tc>
                <a:extLst>
                  <a:ext uri="{0D108BD9-81ED-4DB2-BD59-A6C34878D82A}">
                    <a16:rowId xmlns:a16="http://schemas.microsoft.com/office/drawing/2014/main" val="3619551785"/>
                  </a:ext>
                </a:extLst>
              </a:tr>
            </a:tbl>
          </a:graphicData>
        </a:graphic>
      </p:graphicFrame>
      <p:sp>
        <p:nvSpPr>
          <p:cNvPr id="7" name="TextBox 6">
            <a:extLst>
              <a:ext uri="{FF2B5EF4-FFF2-40B4-BE49-F238E27FC236}">
                <a16:creationId xmlns:a16="http://schemas.microsoft.com/office/drawing/2014/main" id="{97695378-8769-3145-0EDB-FD50F838BEB0}"/>
              </a:ext>
            </a:extLst>
          </p:cNvPr>
          <p:cNvSpPr txBox="1"/>
          <p:nvPr/>
        </p:nvSpPr>
        <p:spPr>
          <a:xfrm flipH="1">
            <a:off x="4382428" y="2588902"/>
            <a:ext cx="471055" cy="523220"/>
          </a:xfrm>
          <a:prstGeom prst="rect">
            <a:avLst/>
          </a:prstGeom>
          <a:noFill/>
        </p:spPr>
        <p:txBody>
          <a:bodyPr wrap="square" rtlCol="0">
            <a:spAutoFit/>
          </a:bodyPr>
          <a:lstStyle/>
          <a:p>
            <a:r>
              <a:rPr lang="en-US" sz="2800" dirty="0"/>
              <a:t>=</a:t>
            </a:r>
          </a:p>
        </p:txBody>
      </p:sp>
      <p:graphicFrame>
        <p:nvGraphicFramePr>
          <p:cNvPr id="8" name="Table 7">
            <a:extLst>
              <a:ext uri="{FF2B5EF4-FFF2-40B4-BE49-F238E27FC236}">
                <a16:creationId xmlns:a16="http://schemas.microsoft.com/office/drawing/2014/main" id="{EDCD417E-2D0F-CA09-0D63-CE079764CFCD}"/>
              </a:ext>
            </a:extLst>
          </p:cNvPr>
          <p:cNvGraphicFramePr>
            <a:graphicFrameLocks noGrp="1"/>
          </p:cNvGraphicFramePr>
          <p:nvPr>
            <p:extLst>
              <p:ext uri="{D42A27DB-BD31-4B8C-83A1-F6EECF244321}">
                <p14:modId xmlns:p14="http://schemas.microsoft.com/office/powerpoint/2010/main" val="154472132"/>
              </p:ext>
            </p:extLst>
          </p:nvPr>
        </p:nvGraphicFramePr>
        <p:xfrm>
          <a:off x="5075189" y="1740952"/>
          <a:ext cx="3597756" cy="3108960"/>
        </p:xfrm>
        <a:graphic>
          <a:graphicData uri="http://schemas.openxmlformats.org/drawingml/2006/table">
            <a:tbl>
              <a:tblPr firstRow="1" bandRow="1">
                <a:tableStyleId>{5940675A-B579-460E-94D1-54222C63F5DA}</a:tableStyleId>
              </a:tblPr>
              <a:tblGrid>
                <a:gridCol w="599626">
                  <a:extLst>
                    <a:ext uri="{9D8B030D-6E8A-4147-A177-3AD203B41FA5}">
                      <a16:colId xmlns:a16="http://schemas.microsoft.com/office/drawing/2014/main" val="2736989159"/>
                    </a:ext>
                  </a:extLst>
                </a:gridCol>
                <a:gridCol w="599626">
                  <a:extLst>
                    <a:ext uri="{9D8B030D-6E8A-4147-A177-3AD203B41FA5}">
                      <a16:colId xmlns:a16="http://schemas.microsoft.com/office/drawing/2014/main" val="3109087714"/>
                    </a:ext>
                  </a:extLst>
                </a:gridCol>
                <a:gridCol w="599626">
                  <a:extLst>
                    <a:ext uri="{9D8B030D-6E8A-4147-A177-3AD203B41FA5}">
                      <a16:colId xmlns:a16="http://schemas.microsoft.com/office/drawing/2014/main" val="1602651104"/>
                    </a:ext>
                  </a:extLst>
                </a:gridCol>
                <a:gridCol w="599626">
                  <a:extLst>
                    <a:ext uri="{9D8B030D-6E8A-4147-A177-3AD203B41FA5}">
                      <a16:colId xmlns:a16="http://schemas.microsoft.com/office/drawing/2014/main" val="1873924563"/>
                    </a:ext>
                  </a:extLst>
                </a:gridCol>
                <a:gridCol w="599626">
                  <a:extLst>
                    <a:ext uri="{9D8B030D-6E8A-4147-A177-3AD203B41FA5}">
                      <a16:colId xmlns:a16="http://schemas.microsoft.com/office/drawing/2014/main" val="2338083127"/>
                    </a:ext>
                  </a:extLst>
                </a:gridCol>
                <a:gridCol w="599626">
                  <a:extLst>
                    <a:ext uri="{9D8B030D-6E8A-4147-A177-3AD203B41FA5}">
                      <a16:colId xmlns:a16="http://schemas.microsoft.com/office/drawing/2014/main" val="2555786788"/>
                    </a:ext>
                  </a:extLst>
                </a:gridCol>
              </a:tblGrid>
              <a:tr h="370840">
                <a:tc>
                  <a:txBody>
                    <a:bodyPr/>
                    <a:lstStyle/>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2132868528"/>
                  </a:ext>
                </a:extLst>
              </a:tr>
              <a:tr h="370840">
                <a:tc>
                  <a:txBody>
                    <a:bodyPr/>
                    <a:lstStyle/>
                    <a:p>
                      <a:endParaRPr lang="en-US" sz="2800" dirty="0">
                        <a:solidFill>
                          <a:srgbClr val="00B050"/>
                        </a:solidFill>
                      </a:endParaRPr>
                    </a:p>
                  </a:txBody>
                  <a:tcPr/>
                </a:tc>
                <a:tc>
                  <a:txBody>
                    <a:bodyPr/>
                    <a:lstStyle/>
                    <a:p>
                      <a:r>
                        <a:rPr lang="en-US" sz="1600" dirty="0">
                          <a:solidFill>
                            <a:srgbClr val="00B050"/>
                          </a:solidFill>
                        </a:rPr>
                        <a:t>2</a:t>
                      </a:r>
                    </a:p>
                  </a:txBody>
                  <a:tcPr/>
                </a:tc>
                <a:tc>
                  <a:txBody>
                    <a:bodyPr/>
                    <a:lstStyle/>
                    <a:p>
                      <a:r>
                        <a:rPr lang="en-US" sz="1600" dirty="0">
                          <a:solidFill>
                            <a:srgbClr val="00B050"/>
                          </a:solidFill>
                        </a:rPr>
                        <a:t>1</a:t>
                      </a:r>
                      <a:endParaRPr lang="en-US" sz="1600" dirty="0">
                        <a:solidFill>
                          <a:srgbClr val="FF0000"/>
                        </a:solidFill>
                      </a:endParaRPr>
                    </a:p>
                  </a:txBody>
                  <a:tcPr/>
                </a:tc>
                <a:tc>
                  <a:txBody>
                    <a:bodyPr/>
                    <a:lstStyle/>
                    <a:p>
                      <a:endParaRPr lang="en-US" sz="1600" dirty="0">
                        <a:solidFill>
                          <a:srgbClr val="FF0000"/>
                        </a:solidFill>
                      </a:endParaRPr>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960715085"/>
                  </a:ext>
                </a:extLst>
              </a:tr>
              <a:tr h="370840">
                <a:tc>
                  <a:txBody>
                    <a:bodyPr/>
                    <a:lstStyle/>
                    <a:p>
                      <a:endParaRPr lang="en-US" sz="2800" dirty="0">
                        <a:solidFill>
                          <a:srgbClr val="00B050"/>
                        </a:solidFill>
                      </a:endParaRPr>
                    </a:p>
                  </a:txBody>
                  <a:tcPr/>
                </a:tc>
                <a:tc>
                  <a:txBody>
                    <a:bodyPr/>
                    <a:lstStyle/>
                    <a:p>
                      <a:r>
                        <a:rPr lang="en-US" sz="1600" dirty="0">
                          <a:solidFill>
                            <a:srgbClr val="00B050"/>
                          </a:solidFill>
                        </a:rPr>
                        <a:t>1</a:t>
                      </a:r>
                    </a:p>
                  </a:txBody>
                  <a:tcPr/>
                </a:tc>
                <a:tc>
                  <a:txBody>
                    <a:bodyPr/>
                    <a:lstStyle/>
                    <a:p>
                      <a:r>
                        <a:rPr lang="en-US" sz="1600" dirty="0">
                          <a:solidFill>
                            <a:srgbClr val="00B050"/>
                          </a:solidFill>
                        </a:rPr>
                        <a:t>2</a:t>
                      </a:r>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2267055373"/>
                  </a:ext>
                </a:extLst>
              </a:tr>
              <a:tr h="370840">
                <a:tc>
                  <a:txBody>
                    <a:bodyPr/>
                    <a:lstStyle/>
                    <a:p>
                      <a:endParaRPr lang="en-US" sz="2800" dirty="0">
                        <a:solidFill>
                          <a:srgbClr val="00B050"/>
                        </a:solidFill>
                      </a:endParaRPr>
                    </a:p>
                  </a:txBody>
                  <a:tcPr/>
                </a:tc>
                <a:tc>
                  <a:txBody>
                    <a:bodyPr/>
                    <a:lstStyle/>
                    <a:p>
                      <a:endParaRPr lang="en-US" sz="2800" dirty="0">
                        <a:solidFill>
                          <a:srgbClr val="00B050"/>
                        </a:solidFill>
                      </a:endParaRPr>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2573357282"/>
                  </a:ext>
                </a:extLst>
              </a:tr>
              <a:tr h="370840">
                <a:tc>
                  <a:txBody>
                    <a:bodyPr/>
                    <a:lstStyle/>
                    <a:p>
                      <a:endParaRPr lang="en-US" sz="2800" dirty="0"/>
                    </a:p>
                  </a:txBody>
                  <a:tcPr/>
                </a:tc>
                <a:tc>
                  <a:txBody>
                    <a:bodyPr/>
                    <a:lstStyle/>
                    <a:p>
                      <a:endParaRPr lang="en-US" sz="2800" dirty="0">
                        <a:solidFill>
                          <a:srgbClr val="00B050"/>
                        </a:solidFill>
                      </a:endParaRPr>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3033876627"/>
                  </a:ext>
                </a:extLst>
              </a:tr>
              <a:tr h="370840">
                <a:tc>
                  <a:txBody>
                    <a:bodyPr/>
                    <a:lstStyle/>
                    <a:p>
                      <a:endParaRPr lang="en-US" sz="2800" dirty="0">
                        <a:solidFill>
                          <a:srgbClr val="00B050"/>
                        </a:solidFill>
                      </a:endParaRPr>
                    </a:p>
                  </a:txBody>
                  <a:tcPr/>
                </a:tc>
                <a:tc>
                  <a:txBody>
                    <a:bodyPr/>
                    <a:lstStyle/>
                    <a:p>
                      <a:endParaRPr lang="en-US" sz="2800" dirty="0"/>
                    </a:p>
                  </a:txBody>
                  <a:tcPr/>
                </a:tc>
                <a:tc>
                  <a:txBody>
                    <a:bodyPr/>
                    <a:lstStyle/>
                    <a:p>
                      <a:endParaRPr lang="en-US" sz="2800" dirty="0">
                        <a:solidFill>
                          <a:srgbClr val="00B050"/>
                        </a:solidFill>
                      </a:endParaRPr>
                    </a:p>
                  </a:txBody>
                  <a:tcPr/>
                </a:tc>
                <a:tc>
                  <a:txBody>
                    <a:bodyPr/>
                    <a:lstStyle/>
                    <a:p>
                      <a:endParaRPr lang="en-US" sz="2800" dirty="0"/>
                    </a:p>
                  </a:txBody>
                  <a:tcPr/>
                </a:tc>
                <a:tc>
                  <a:txBody>
                    <a:bodyPr/>
                    <a:lstStyle/>
                    <a:p>
                      <a:endParaRPr lang="en-US" sz="2800" dirty="0"/>
                    </a:p>
                  </a:txBody>
                  <a:tcPr/>
                </a:tc>
                <a:tc>
                  <a:txBody>
                    <a:bodyPr/>
                    <a:lstStyle/>
                    <a:p>
                      <a:endParaRPr lang="en-US" sz="2800" dirty="0"/>
                    </a:p>
                  </a:txBody>
                  <a:tcPr/>
                </a:tc>
                <a:extLst>
                  <a:ext uri="{0D108BD9-81ED-4DB2-BD59-A6C34878D82A}">
                    <a16:rowId xmlns:a16="http://schemas.microsoft.com/office/drawing/2014/main" val="733332574"/>
                  </a:ext>
                </a:extLst>
              </a:tr>
            </a:tbl>
          </a:graphicData>
        </a:graphic>
      </p:graphicFrame>
      <p:sp>
        <p:nvSpPr>
          <p:cNvPr id="9" name="TextBox 8">
            <a:extLst>
              <a:ext uri="{FF2B5EF4-FFF2-40B4-BE49-F238E27FC236}">
                <a16:creationId xmlns:a16="http://schemas.microsoft.com/office/drawing/2014/main" id="{93985040-E503-5F33-AD1F-136F767426E1}"/>
              </a:ext>
            </a:extLst>
          </p:cNvPr>
          <p:cNvSpPr txBox="1"/>
          <p:nvPr/>
        </p:nvSpPr>
        <p:spPr>
          <a:xfrm>
            <a:off x="544649" y="1554044"/>
            <a:ext cx="849913" cy="461665"/>
          </a:xfrm>
          <a:prstGeom prst="rect">
            <a:avLst/>
          </a:prstGeom>
          <a:noFill/>
        </p:spPr>
        <p:txBody>
          <a:bodyPr wrap="none" rtlCol="0">
            <a:spAutoFit/>
          </a:bodyPr>
          <a:lstStyle/>
          <a:p>
            <a:r>
              <a:rPr lang="en-US" sz="2400" dirty="0"/>
              <a:t>Input</a:t>
            </a:r>
          </a:p>
        </p:txBody>
      </p:sp>
      <p:sp>
        <p:nvSpPr>
          <p:cNvPr id="10" name="TextBox 9">
            <a:extLst>
              <a:ext uri="{FF2B5EF4-FFF2-40B4-BE49-F238E27FC236}">
                <a16:creationId xmlns:a16="http://schemas.microsoft.com/office/drawing/2014/main" id="{CB0E4C85-3EB6-91F2-54D8-AE954C0FD89B}"/>
              </a:ext>
            </a:extLst>
          </p:cNvPr>
          <p:cNvSpPr txBox="1"/>
          <p:nvPr/>
        </p:nvSpPr>
        <p:spPr>
          <a:xfrm>
            <a:off x="2462703" y="1184712"/>
            <a:ext cx="1724959" cy="1200329"/>
          </a:xfrm>
          <a:prstGeom prst="rect">
            <a:avLst/>
          </a:prstGeom>
          <a:noFill/>
        </p:spPr>
        <p:txBody>
          <a:bodyPr wrap="none" rtlCol="0">
            <a:spAutoFit/>
          </a:bodyPr>
          <a:lstStyle/>
          <a:p>
            <a:r>
              <a:rPr lang="en-US" sz="2400" dirty="0"/>
              <a:t>Filter 3 x 3</a:t>
            </a:r>
          </a:p>
          <a:p>
            <a:r>
              <a:rPr lang="en-US" sz="2400" dirty="0"/>
              <a:t>Padding p=1</a:t>
            </a:r>
          </a:p>
          <a:p>
            <a:r>
              <a:rPr lang="en-US" sz="2400" dirty="0"/>
              <a:t>Stride S=2</a:t>
            </a:r>
          </a:p>
        </p:txBody>
      </p:sp>
      <p:sp>
        <p:nvSpPr>
          <p:cNvPr id="11" name="TextBox 10">
            <a:extLst>
              <a:ext uri="{FF2B5EF4-FFF2-40B4-BE49-F238E27FC236}">
                <a16:creationId xmlns:a16="http://schemas.microsoft.com/office/drawing/2014/main" id="{261DCEAC-DC34-ADAA-03CB-7D5B44B9AFC1}"/>
              </a:ext>
            </a:extLst>
          </p:cNvPr>
          <p:cNvSpPr txBox="1"/>
          <p:nvPr/>
        </p:nvSpPr>
        <p:spPr>
          <a:xfrm>
            <a:off x="6554781" y="1001487"/>
            <a:ext cx="1079142" cy="461665"/>
          </a:xfrm>
          <a:prstGeom prst="rect">
            <a:avLst/>
          </a:prstGeom>
          <a:noFill/>
        </p:spPr>
        <p:txBody>
          <a:bodyPr wrap="none" rtlCol="0">
            <a:spAutoFit/>
          </a:bodyPr>
          <a:lstStyle/>
          <a:p>
            <a:r>
              <a:rPr lang="en-US" sz="2400" dirty="0"/>
              <a:t>Output</a:t>
            </a:r>
          </a:p>
        </p:txBody>
      </p:sp>
      <p:sp>
        <p:nvSpPr>
          <p:cNvPr id="12" name="Rectangle 11">
            <a:extLst>
              <a:ext uri="{FF2B5EF4-FFF2-40B4-BE49-F238E27FC236}">
                <a16:creationId xmlns:a16="http://schemas.microsoft.com/office/drawing/2014/main" id="{E3EB2BBB-D705-0716-0110-161318831F44}"/>
              </a:ext>
            </a:extLst>
          </p:cNvPr>
          <p:cNvSpPr/>
          <p:nvPr/>
        </p:nvSpPr>
        <p:spPr>
          <a:xfrm>
            <a:off x="5077970" y="1717964"/>
            <a:ext cx="3581119" cy="533549"/>
          </a:xfrm>
          <a:prstGeom prst="rect">
            <a:avLst/>
          </a:prstGeom>
          <a:solidFill>
            <a:schemeClr val="bg2">
              <a:lumMod val="90000"/>
              <a:alpha val="5521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0A58B919-D01F-814F-AFF4-49F774915DF2}"/>
              </a:ext>
            </a:extLst>
          </p:cNvPr>
          <p:cNvSpPr/>
          <p:nvPr/>
        </p:nvSpPr>
        <p:spPr>
          <a:xfrm>
            <a:off x="5661439" y="4331751"/>
            <a:ext cx="2426913" cy="504306"/>
          </a:xfrm>
          <a:prstGeom prst="rect">
            <a:avLst/>
          </a:prstGeom>
          <a:solidFill>
            <a:schemeClr val="bg2">
              <a:lumMod val="90000"/>
              <a:alpha val="5521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2D69F7F8-DE8B-D92B-5DA4-1CAA5161A030}"/>
              </a:ext>
            </a:extLst>
          </p:cNvPr>
          <p:cNvSpPr/>
          <p:nvPr/>
        </p:nvSpPr>
        <p:spPr>
          <a:xfrm>
            <a:off x="5075189" y="2265368"/>
            <a:ext cx="558360" cy="2584543"/>
          </a:xfrm>
          <a:prstGeom prst="rect">
            <a:avLst/>
          </a:prstGeom>
          <a:solidFill>
            <a:schemeClr val="bg2">
              <a:lumMod val="90000"/>
              <a:alpha val="5521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7BA410D4-E8CC-E55F-E223-42A12CA8C544}"/>
              </a:ext>
            </a:extLst>
          </p:cNvPr>
          <p:cNvSpPr/>
          <p:nvPr/>
        </p:nvSpPr>
        <p:spPr>
          <a:xfrm>
            <a:off x="8088352" y="2265369"/>
            <a:ext cx="570738" cy="2570688"/>
          </a:xfrm>
          <a:prstGeom prst="rect">
            <a:avLst/>
          </a:prstGeom>
          <a:solidFill>
            <a:schemeClr val="bg2">
              <a:lumMod val="90000"/>
              <a:alpha val="55213"/>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Frame 15">
            <a:extLst>
              <a:ext uri="{FF2B5EF4-FFF2-40B4-BE49-F238E27FC236}">
                <a16:creationId xmlns:a16="http://schemas.microsoft.com/office/drawing/2014/main" id="{E58463A9-6F59-E9E7-F5FA-A7D83F594D13}"/>
              </a:ext>
            </a:extLst>
          </p:cNvPr>
          <p:cNvSpPr/>
          <p:nvPr/>
        </p:nvSpPr>
        <p:spPr>
          <a:xfrm>
            <a:off x="544648" y="2588902"/>
            <a:ext cx="510525" cy="509876"/>
          </a:xfrm>
          <a:prstGeom prst="fram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17" name="Table 16">
            <a:extLst>
              <a:ext uri="{FF2B5EF4-FFF2-40B4-BE49-F238E27FC236}">
                <a16:creationId xmlns:a16="http://schemas.microsoft.com/office/drawing/2014/main" id="{BA884795-3744-A22B-5E79-78B45838F28C}"/>
              </a:ext>
            </a:extLst>
          </p:cNvPr>
          <p:cNvGraphicFramePr>
            <a:graphicFrameLocks noGrp="1"/>
          </p:cNvGraphicFramePr>
          <p:nvPr>
            <p:extLst>
              <p:ext uri="{D42A27DB-BD31-4B8C-83A1-F6EECF244321}">
                <p14:modId xmlns:p14="http://schemas.microsoft.com/office/powerpoint/2010/main" val="349220931"/>
              </p:ext>
            </p:extLst>
          </p:nvPr>
        </p:nvGraphicFramePr>
        <p:xfrm>
          <a:off x="2022083" y="2414229"/>
          <a:ext cx="2040096" cy="1605161"/>
        </p:xfrm>
        <a:graphic>
          <a:graphicData uri="http://schemas.openxmlformats.org/drawingml/2006/table">
            <a:tbl>
              <a:tblPr firstRow="1" bandRow="1">
                <a:tableStyleId>{2D5ABB26-0587-4C30-8999-92F81FD0307C}</a:tableStyleId>
              </a:tblPr>
              <a:tblGrid>
                <a:gridCol w="680032">
                  <a:extLst>
                    <a:ext uri="{9D8B030D-6E8A-4147-A177-3AD203B41FA5}">
                      <a16:colId xmlns:a16="http://schemas.microsoft.com/office/drawing/2014/main" val="1484314956"/>
                    </a:ext>
                  </a:extLst>
                </a:gridCol>
                <a:gridCol w="680032">
                  <a:extLst>
                    <a:ext uri="{9D8B030D-6E8A-4147-A177-3AD203B41FA5}">
                      <a16:colId xmlns:a16="http://schemas.microsoft.com/office/drawing/2014/main" val="2436854728"/>
                    </a:ext>
                  </a:extLst>
                </a:gridCol>
                <a:gridCol w="680032">
                  <a:extLst>
                    <a:ext uri="{9D8B030D-6E8A-4147-A177-3AD203B41FA5}">
                      <a16:colId xmlns:a16="http://schemas.microsoft.com/office/drawing/2014/main" val="478445811"/>
                    </a:ext>
                  </a:extLst>
                </a:gridCol>
              </a:tblGrid>
              <a:tr h="518751">
                <a:tc>
                  <a:txBody>
                    <a:bodyPr/>
                    <a:lstStyle/>
                    <a:p>
                      <a:pPr algn="ctr"/>
                      <a:r>
                        <a:rPr lang="en-US" dirty="0">
                          <a:solidFill>
                            <a:srgbClr val="00B050"/>
                          </a:solidFill>
                        </a:rPr>
                        <a:t>1 </a:t>
                      </a:r>
                    </a:p>
                  </a:txBody>
                  <a:tcPr/>
                </a:tc>
                <a:tc>
                  <a:txBody>
                    <a:bodyPr/>
                    <a:lstStyle/>
                    <a:p>
                      <a:pPr algn="ctr"/>
                      <a:r>
                        <a:rPr lang="en-US" dirty="0">
                          <a:solidFill>
                            <a:srgbClr val="00B050"/>
                          </a:solidFill>
                        </a:rPr>
                        <a:t>1</a:t>
                      </a:r>
                    </a:p>
                  </a:txBody>
                  <a:tcPr/>
                </a:tc>
                <a:tc>
                  <a:txBody>
                    <a:bodyPr/>
                    <a:lstStyle/>
                    <a:p>
                      <a:pPr algn="ctr"/>
                      <a:r>
                        <a:rPr lang="en-US" dirty="0">
                          <a:solidFill>
                            <a:srgbClr val="00B050"/>
                          </a:solidFill>
                        </a:rPr>
                        <a:t>1</a:t>
                      </a:r>
                    </a:p>
                  </a:txBody>
                  <a:tcPr/>
                </a:tc>
                <a:extLst>
                  <a:ext uri="{0D108BD9-81ED-4DB2-BD59-A6C34878D82A}">
                    <a16:rowId xmlns:a16="http://schemas.microsoft.com/office/drawing/2014/main" val="634676711"/>
                  </a:ext>
                </a:extLst>
              </a:tr>
              <a:tr h="543205">
                <a:tc>
                  <a:txBody>
                    <a:bodyPr/>
                    <a:lstStyle/>
                    <a:p>
                      <a:pPr algn="ctr"/>
                      <a:r>
                        <a:rPr lang="en-US" dirty="0">
                          <a:solidFill>
                            <a:srgbClr val="00B050"/>
                          </a:solidFill>
                        </a:rPr>
                        <a:t>1</a:t>
                      </a:r>
                    </a:p>
                  </a:txBody>
                  <a:tcPr/>
                </a:tc>
                <a:tc>
                  <a:txBody>
                    <a:bodyPr/>
                    <a:lstStyle/>
                    <a:p>
                      <a:pPr algn="ctr"/>
                      <a:r>
                        <a:rPr lang="en-US" dirty="0">
                          <a:solidFill>
                            <a:srgbClr val="00B050"/>
                          </a:solidFill>
                        </a:rPr>
                        <a:t>1</a:t>
                      </a:r>
                    </a:p>
                  </a:txBody>
                  <a:tcPr/>
                </a:tc>
                <a:tc>
                  <a:txBody>
                    <a:bodyPr/>
                    <a:lstStyle/>
                    <a:p>
                      <a:pPr algn="ctr"/>
                      <a:r>
                        <a:rPr lang="en-US" dirty="0">
                          <a:solidFill>
                            <a:srgbClr val="00B050"/>
                          </a:solidFill>
                        </a:rPr>
                        <a:t>1</a:t>
                      </a:r>
                    </a:p>
                  </a:txBody>
                  <a:tcPr/>
                </a:tc>
                <a:extLst>
                  <a:ext uri="{0D108BD9-81ED-4DB2-BD59-A6C34878D82A}">
                    <a16:rowId xmlns:a16="http://schemas.microsoft.com/office/drawing/2014/main" val="2446779285"/>
                  </a:ext>
                </a:extLst>
              </a:tr>
              <a:tr h="543205">
                <a:tc>
                  <a:txBody>
                    <a:bodyPr/>
                    <a:lstStyle/>
                    <a:p>
                      <a:pPr algn="ctr"/>
                      <a:r>
                        <a:rPr lang="en-US" dirty="0">
                          <a:solidFill>
                            <a:srgbClr val="00B050"/>
                          </a:solidFill>
                        </a:rPr>
                        <a:t>1</a:t>
                      </a:r>
                    </a:p>
                  </a:txBody>
                  <a:tcPr/>
                </a:tc>
                <a:tc>
                  <a:txBody>
                    <a:bodyPr/>
                    <a:lstStyle/>
                    <a:p>
                      <a:pPr algn="ctr"/>
                      <a:r>
                        <a:rPr lang="en-US" dirty="0">
                          <a:solidFill>
                            <a:srgbClr val="00B050"/>
                          </a:solidFill>
                        </a:rPr>
                        <a:t>1</a:t>
                      </a:r>
                    </a:p>
                  </a:txBody>
                  <a:tcPr/>
                </a:tc>
                <a:tc>
                  <a:txBody>
                    <a:bodyPr/>
                    <a:lstStyle/>
                    <a:p>
                      <a:pPr algn="ctr"/>
                      <a:r>
                        <a:rPr lang="en-US" dirty="0">
                          <a:solidFill>
                            <a:srgbClr val="00B050"/>
                          </a:solidFill>
                        </a:rPr>
                        <a:t>1</a:t>
                      </a:r>
                    </a:p>
                  </a:txBody>
                  <a:tcPr/>
                </a:tc>
                <a:extLst>
                  <a:ext uri="{0D108BD9-81ED-4DB2-BD59-A6C34878D82A}">
                    <a16:rowId xmlns:a16="http://schemas.microsoft.com/office/drawing/2014/main" val="3874214289"/>
                  </a:ext>
                </a:extLst>
              </a:tr>
            </a:tbl>
          </a:graphicData>
        </a:graphic>
      </p:graphicFrame>
      <p:grpSp>
        <p:nvGrpSpPr>
          <p:cNvPr id="31" name="Group 30">
            <a:extLst>
              <a:ext uri="{FF2B5EF4-FFF2-40B4-BE49-F238E27FC236}">
                <a16:creationId xmlns:a16="http://schemas.microsoft.com/office/drawing/2014/main" id="{0D317D3F-BDCA-E18A-431E-4D2C429B3D02}"/>
              </a:ext>
            </a:extLst>
          </p:cNvPr>
          <p:cNvGrpSpPr/>
          <p:nvPr/>
        </p:nvGrpSpPr>
        <p:grpSpPr>
          <a:xfrm>
            <a:off x="5058456" y="1694884"/>
            <a:ext cx="1851974" cy="1613936"/>
            <a:chOff x="5065622" y="1717964"/>
            <a:chExt cx="1251342" cy="1149856"/>
          </a:xfrm>
        </p:grpSpPr>
        <p:sp>
          <p:nvSpPr>
            <p:cNvPr id="18" name="Frame 17">
              <a:extLst>
                <a:ext uri="{FF2B5EF4-FFF2-40B4-BE49-F238E27FC236}">
                  <a16:creationId xmlns:a16="http://schemas.microsoft.com/office/drawing/2014/main" id="{60F72213-929C-58A8-360C-81CDE2748738}"/>
                </a:ext>
              </a:extLst>
            </p:cNvPr>
            <p:cNvSpPr/>
            <p:nvPr/>
          </p:nvSpPr>
          <p:spPr>
            <a:xfrm>
              <a:off x="5075189" y="1717964"/>
              <a:ext cx="1241775" cy="1146221"/>
            </a:xfrm>
            <a:prstGeom prst="frame">
              <a:avLst>
                <a:gd name="adj1" fmla="val 4107"/>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20" name="Straight Connector 19">
              <a:extLst>
                <a:ext uri="{FF2B5EF4-FFF2-40B4-BE49-F238E27FC236}">
                  <a16:creationId xmlns:a16="http://schemas.microsoft.com/office/drawing/2014/main" id="{65E2381B-4785-D27B-4EE7-E2B734DC74CB}"/>
                </a:ext>
              </a:extLst>
            </p:cNvPr>
            <p:cNvCxnSpPr/>
            <p:nvPr/>
          </p:nvCxnSpPr>
          <p:spPr>
            <a:xfrm flipV="1">
              <a:off x="5075189" y="1717964"/>
              <a:ext cx="404561" cy="39262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B7452DC4-4010-AF9D-E6B2-E60148243E77}"/>
                </a:ext>
              </a:extLst>
            </p:cNvPr>
            <p:cNvCxnSpPr>
              <a:cxnSpLocks/>
              <a:stCxn id="18" idx="1"/>
              <a:endCxn id="18" idx="0"/>
            </p:cNvCxnSpPr>
            <p:nvPr/>
          </p:nvCxnSpPr>
          <p:spPr>
            <a:xfrm flipV="1">
              <a:off x="5075189" y="1717964"/>
              <a:ext cx="620888" cy="573111"/>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76AB67-98C8-097F-3077-95AC0D5B184B}"/>
                </a:ext>
              </a:extLst>
            </p:cNvPr>
            <p:cNvCxnSpPr>
              <a:cxnSpLocks/>
            </p:cNvCxnSpPr>
            <p:nvPr/>
          </p:nvCxnSpPr>
          <p:spPr>
            <a:xfrm flipV="1">
              <a:off x="5101700" y="1764352"/>
              <a:ext cx="752204" cy="68203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755C20BE-E20B-A0A3-A4AB-1B1C9E65DFF9}"/>
                </a:ext>
              </a:extLst>
            </p:cNvPr>
            <p:cNvCxnSpPr>
              <a:cxnSpLocks/>
            </p:cNvCxnSpPr>
            <p:nvPr/>
          </p:nvCxnSpPr>
          <p:spPr>
            <a:xfrm flipV="1">
              <a:off x="5849172" y="1743024"/>
              <a:ext cx="373675" cy="381384"/>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74B15D5D-36A4-CE0C-FB50-6D15EB9EA6AD}"/>
                </a:ext>
              </a:extLst>
            </p:cNvPr>
            <p:cNvCxnSpPr/>
            <p:nvPr/>
          </p:nvCxnSpPr>
          <p:spPr>
            <a:xfrm flipV="1">
              <a:off x="5065622" y="2475197"/>
              <a:ext cx="404561" cy="392623"/>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pSp>
      <p:graphicFrame>
        <p:nvGraphicFramePr>
          <p:cNvPr id="29" name="Table 28">
            <a:extLst>
              <a:ext uri="{FF2B5EF4-FFF2-40B4-BE49-F238E27FC236}">
                <a16:creationId xmlns:a16="http://schemas.microsoft.com/office/drawing/2014/main" id="{F8B6ECA0-8FAE-D672-4F3E-43B8BADFFB62}"/>
              </a:ext>
            </a:extLst>
          </p:cNvPr>
          <p:cNvGraphicFramePr>
            <a:graphicFrameLocks noGrp="1"/>
          </p:cNvGraphicFramePr>
          <p:nvPr>
            <p:extLst>
              <p:ext uri="{D42A27DB-BD31-4B8C-83A1-F6EECF244321}">
                <p14:modId xmlns:p14="http://schemas.microsoft.com/office/powerpoint/2010/main" val="3180714207"/>
              </p:ext>
            </p:extLst>
          </p:nvPr>
        </p:nvGraphicFramePr>
        <p:xfrm>
          <a:off x="2371394" y="2462947"/>
          <a:ext cx="2129538" cy="1474664"/>
        </p:xfrm>
        <a:graphic>
          <a:graphicData uri="http://schemas.openxmlformats.org/drawingml/2006/table">
            <a:tbl>
              <a:tblPr firstRow="1" bandRow="1">
                <a:tableStyleId>{2D5ABB26-0587-4C30-8999-92F81FD0307C}</a:tableStyleId>
              </a:tblPr>
              <a:tblGrid>
                <a:gridCol w="709846">
                  <a:extLst>
                    <a:ext uri="{9D8B030D-6E8A-4147-A177-3AD203B41FA5}">
                      <a16:colId xmlns:a16="http://schemas.microsoft.com/office/drawing/2014/main" val="1484314956"/>
                    </a:ext>
                  </a:extLst>
                </a:gridCol>
                <a:gridCol w="709846">
                  <a:extLst>
                    <a:ext uri="{9D8B030D-6E8A-4147-A177-3AD203B41FA5}">
                      <a16:colId xmlns:a16="http://schemas.microsoft.com/office/drawing/2014/main" val="2436854728"/>
                    </a:ext>
                  </a:extLst>
                </a:gridCol>
                <a:gridCol w="709846">
                  <a:extLst>
                    <a:ext uri="{9D8B030D-6E8A-4147-A177-3AD203B41FA5}">
                      <a16:colId xmlns:a16="http://schemas.microsoft.com/office/drawing/2014/main" val="478445811"/>
                    </a:ext>
                  </a:extLst>
                </a:gridCol>
              </a:tblGrid>
              <a:tr h="476578">
                <a:tc>
                  <a:txBody>
                    <a:bodyPr/>
                    <a:lstStyle/>
                    <a:p>
                      <a:pPr algn="ctr"/>
                      <a:r>
                        <a:rPr lang="en-US" dirty="0">
                          <a:solidFill>
                            <a:srgbClr val="FF0000"/>
                          </a:solidFill>
                        </a:rPr>
                        <a:t>2 </a:t>
                      </a:r>
                    </a:p>
                  </a:txBody>
                  <a:tcPr/>
                </a:tc>
                <a:tc>
                  <a:txBody>
                    <a:bodyPr/>
                    <a:lstStyle/>
                    <a:p>
                      <a:pPr algn="ctr"/>
                      <a:r>
                        <a:rPr lang="en-US" dirty="0">
                          <a:solidFill>
                            <a:srgbClr val="FF0000"/>
                          </a:solidFill>
                        </a:rPr>
                        <a:t>2</a:t>
                      </a:r>
                    </a:p>
                  </a:txBody>
                  <a:tcPr/>
                </a:tc>
                <a:tc>
                  <a:txBody>
                    <a:bodyPr/>
                    <a:lstStyle/>
                    <a:p>
                      <a:pPr algn="ctr"/>
                      <a:r>
                        <a:rPr lang="en-US" dirty="0">
                          <a:solidFill>
                            <a:srgbClr val="FF0000"/>
                          </a:solidFill>
                        </a:rPr>
                        <a:t>2</a:t>
                      </a:r>
                    </a:p>
                  </a:txBody>
                  <a:tcPr/>
                </a:tc>
                <a:extLst>
                  <a:ext uri="{0D108BD9-81ED-4DB2-BD59-A6C34878D82A}">
                    <a16:rowId xmlns:a16="http://schemas.microsoft.com/office/drawing/2014/main" val="634676711"/>
                  </a:ext>
                </a:extLst>
              </a:tr>
              <a:tr h="499043">
                <a:tc>
                  <a:txBody>
                    <a:bodyPr/>
                    <a:lstStyle/>
                    <a:p>
                      <a:pPr algn="ctr"/>
                      <a:r>
                        <a:rPr lang="en-US" dirty="0">
                          <a:solidFill>
                            <a:srgbClr val="FF0000"/>
                          </a:solidFill>
                        </a:rPr>
                        <a:t>2</a:t>
                      </a:r>
                    </a:p>
                  </a:txBody>
                  <a:tcPr/>
                </a:tc>
                <a:tc>
                  <a:txBody>
                    <a:bodyPr/>
                    <a:lstStyle/>
                    <a:p>
                      <a:pPr algn="ctr"/>
                      <a:r>
                        <a:rPr lang="en-US" dirty="0">
                          <a:solidFill>
                            <a:srgbClr val="FF0000"/>
                          </a:solidFill>
                        </a:rPr>
                        <a:t>2</a:t>
                      </a:r>
                    </a:p>
                  </a:txBody>
                  <a:tcPr/>
                </a:tc>
                <a:tc>
                  <a:txBody>
                    <a:bodyPr/>
                    <a:lstStyle/>
                    <a:p>
                      <a:pPr algn="ctr"/>
                      <a:r>
                        <a:rPr lang="en-US" dirty="0">
                          <a:solidFill>
                            <a:srgbClr val="FF0000"/>
                          </a:solidFill>
                        </a:rPr>
                        <a:t>2</a:t>
                      </a:r>
                    </a:p>
                  </a:txBody>
                  <a:tcPr/>
                </a:tc>
                <a:extLst>
                  <a:ext uri="{0D108BD9-81ED-4DB2-BD59-A6C34878D82A}">
                    <a16:rowId xmlns:a16="http://schemas.microsoft.com/office/drawing/2014/main" val="2446779285"/>
                  </a:ext>
                </a:extLst>
              </a:tr>
              <a:tr h="499043">
                <a:tc>
                  <a:txBody>
                    <a:bodyPr/>
                    <a:lstStyle/>
                    <a:p>
                      <a:pPr algn="ctr"/>
                      <a:r>
                        <a:rPr lang="en-US" dirty="0">
                          <a:solidFill>
                            <a:srgbClr val="FF0000"/>
                          </a:solidFill>
                        </a:rPr>
                        <a:t>2</a:t>
                      </a:r>
                    </a:p>
                  </a:txBody>
                  <a:tcPr/>
                </a:tc>
                <a:tc>
                  <a:txBody>
                    <a:bodyPr/>
                    <a:lstStyle/>
                    <a:p>
                      <a:pPr algn="ctr"/>
                      <a:r>
                        <a:rPr lang="en-US" dirty="0">
                          <a:solidFill>
                            <a:srgbClr val="FF0000"/>
                          </a:solidFill>
                        </a:rPr>
                        <a:t>2</a:t>
                      </a:r>
                    </a:p>
                  </a:txBody>
                  <a:tcPr/>
                </a:tc>
                <a:tc>
                  <a:txBody>
                    <a:bodyPr/>
                    <a:lstStyle/>
                    <a:p>
                      <a:pPr algn="ctr"/>
                      <a:r>
                        <a:rPr lang="en-US" dirty="0">
                          <a:solidFill>
                            <a:srgbClr val="FF0000"/>
                          </a:solidFill>
                        </a:rPr>
                        <a:t>2</a:t>
                      </a:r>
                    </a:p>
                  </a:txBody>
                  <a:tcPr/>
                </a:tc>
                <a:extLst>
                  <a:ext uri="{0D108BD9-81ED-4DB2-BD59-A6C34878D82A}">
                    <a16:rowId xmlns:a16="http://schemas.microsoft.com/office/drawing/2014/main" val="3874214289"/>
                  </a:ext>
                </a:extLst>
              </a:tr>
            </a:tbl>
          </a:graphicData>
        </a:graphic>
      </p:graphicFrame>
      <p:sp>
        <p:nvSpPr>
          <p:cNvPr id="30" name="Frame 29">
            <a:extLst>
              <a:ext uri="{FF2B5EF4-FFF2-40B4-BE49-F238E27FC236}">
                <a16:creationId xmlns:a16="http://schemas.microsoft.com/office/drawing/2014/main" id="{C7DE782F-3FF8-E0FE-9E38-2D4351FD2288}"/>
              </a:ext>
            </a:extLst>
          </p:cNvPr>
          <p:cNvSpPr/>
          <p:nvPr/>
        </p:nvSpPr>
        <p:spPr>
          <a:xfrm>
            <a:off x="6246848" y="1717964"/>
            <a:ext cx="1892117" cy="1585754"/>
          </a:xfrm>
          <a:prstGeom prst="frame">
            <a:avLst>
              <a:gd name="adj1" fmla="val 5237"/>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33" name="Straight Connector 32">
            <a:extLst>
              <a:ext uri="{FF2B5EF4-FFF2-40B4-BE49-F238E27FC236}">
                <a16:creationId xmlns:a16="http://schemas.microsoft.com/office/drawing/2014/main" id="{71D3E1B4-4F3A-4336-7AC5-C3AF1B2A82E2}"/>
              </a:ext>
            </a:extLst>
          </p:cNvPr>
          <p:cNvCxnSpPr>
            <a:cxnSpLocks/>
          </p:cNvCxnSpPr>
          <p:nvPr/>
        </p:nvCxnSpPr>
        <p:spPr>
          <a:xfrm flipV="1">
            <a:off x="5130509" y="2522290"/>
            <a:ext cx="526147" cy="4832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8F4FB835-C509-1D3D-D5DD-7D87A8D92805}"/>
              </a:ext>
            </a:extLst>
          </p:cNvPr>
          <p:cNvCxnSpPr>
            <a:cxnSpLocks/>
          </p:cNvCxnSpPr>
          <p:nvPr/>
        </p:nvCxnSpPr>
        <p:spPr>
          <a:xfrm flipV="1">
            <a:off x="5959005" y="1759565"/>
            <a:ext cx="526147" cy="483226"/>
          </a:xfrm>
          <a:prstGeom prst="line">
            <a:avLst/>
          </a:prstGeom>
          <a:ln w="28575">
            <a:solidFill>
              <a:srgbClr val="00B050"/>
            </a:solidFill>
          </a:ln>
        </p:spPr>
        <p:style>
          <a:lnRef idx="1">
            <a:schemeClr val="accent1"/>
          </a:lnRef>
          <a:fillRef idx="0">
            <a:schemeClr val="accent1"/>
          </a:fillRef>
          <a:effectRef idx="0">
            <a:schemeClr val="accent1"/>
          </a:effectRef>
          <a:fontRef idx="minor">
            <a:schemeClr val="tx1"/>
          </a:fontRef>
        </p:style>
      </p:cxnSp>
      <p:graphicFrame>
        <p:nvGraphicFramePr>
          <p:cNvPr id="38" name="Table 37">
            <a:extLst>
              <a:ext uri="{FF2B5EF4-FFF2-40B4-BE49-F238E27FC236}">
                <a16:creationId xmlns:a16="http://schemas.microsoft.com/office/drawing/2014/main" id="{064BF50E-03FF-847E-00FA-B2FC5854DCE1}"/>
              </a:ext>
            </a:extLst>
          </p:cNvPr>
          <p:cNvGraphicFramePr>
            <a:graphicFrameLocks noGrp="1"/>
          </p:cNvGraphicFramePr>
          <p:nvPr>
            <p:extLst>
              <p:ext uri="{D42A27DB-BD31-4B8C-83A1-F6EECF244321}">
                <p14:modId xmlns:p14="http://schemas.microsoft.com/office/powerpoint/2010/main" val="270313700"/>
              </p:ext>
            </p:extLst>
          </p:nvPr>
        </p:nvGraphicFramePr>
        <p:xfrm>
          <a:off x="6428669" y="1716422"/>
          <a:ext cx="1759233" cy="1537034"/>
        </p:xfrm>
        <a:graphic>
          <a:graphicData uri="http://schemas.openxmlformats.org/drawingml/2006/table">
            <a:tbl>
              <a:tblPr firstRow="1" bandRow="1">
                <a:tableStyleId>{2D5ABB26-0587-4C30-8999-92F81FD0307C}</a:tableStyleId>
              </a:tblPr>
              <a:tblGrid>
                <a:gridCol w="586411">
                  <a:extLst>
                    <a:ext uri="{9D8B030D-6E8A-4147-A177-3AD203B41FA5}">
                      <a16:colId xmlns:a16="http://schemas.microsoft.com/office/drawing/2014/main" val="1484314956"/>
                    </a:ext>
                  </a:extLst>
                </a:gridCol>
                <a:gridCol w="586411">
                  <a:extLst>
                    <a:ext uri="{9D8B030D-6E8A-4147-A177-3AD203B41FA5}">
                      <a16:colId xmlns:a16="http://schemas.microsoft.com/office/drawing/2014/main" val="2436854728"/>
                    </a:ext>
                  </a:extLst>
                </a:gridCol>
                <a:gridCol w="586411">
                  <a:extLst>
                    <a:ext uri="{9D8B030D-6E8A-4147-A177-3AD203B41FA5}">
                      <a16:colId xmlns:a16="http://schemas.microsoft.com/office/drawing/2014/main" val="478445811"/>
                    </a:ext>
                  </a:extLst>
                </a:gridCol>
              </a:tblGrid>
              <a:tr h="496734">
                <a:tc>
                  <a:txBody>
                    <a:bodyPr/>
                    <a:lstStyle/>
                    <a:p>
                      <a:pPr algn="ctr"/>
                      <a:endParaRPr lang="en-US" dirty="0">
                        <a:solidFill>
                          <a:srgbClr val="FF0000"/>
                        </a:solidFill>
                      </a:endParaRPr>
                    </a:p>
                  </a:txBody>
                  <a:tcPr/>
                </a:tc>
                <a:tc>
                  <a:txBody>
                    <a:bodyPr/>
                    <a:lstStyle/>
                    <a:p>
                      <a:pPr algn="ctr"/>
                      <a:endParaRPr lang="en-US" dirty="0">
                        <a:solidFill>
                          <a:srgbClr val="FF0000"/>
                        </a:solidFill>
                      </a:endParaRPr>
                    </a:p>
                  </a:txBody>
                  <a:tcPr/>
                </a:tc>
                <a:tc>
                  <a:txBody>
                    <a:bodyPr/>
                    <a:lstStyle/>
                    <a:p>
                      <a:pPr algn="ctr"/>
                      <a:endParaRPr lang="en-US" dirty="0">
                        <a:solidFill>
                          <a:srgbClr val="FF0000"/>
                        </a:solidFill>
                      </a:endParaRPr>
                    </a:p>
                  </a:txBody>
                  <a:tcPr/>
                </a:tc>
                <a:extLst>
                  <a:ext uri="{0D108BD9-81ED-4DB2-BD59-A6C34878D82A}">
                    <a16:rowId xmlns:a16="http://schemas.microsoft.com/office/drawing/2014/main" val="634676711"/>
                  </a:ext>
                </a:extLst>
              </a:tr>
              <a:tr h="520150">
                <a:tc>
                  <a:txBody>
                    <a:bodyPr/>
                    <a:lstStyle/>
                    <a:p>
                      <a:pPr algn="ctr"/>
                      <a:r>
                        <a:rPr lang="en-US" dirty="0">
                          <a:solidFill>
                            <a:srgbClr val="FF0000"/>
                          </a:solidFill>
                        </a:rPr>
                        <a:t>4</a:t>
                      </a:r>
                    </a:p>
                  </a:txBody>
                  <a:tcPr/>
                </a:tc>
                <a:tc>
                  <a:txBody>
                    <a:bodyPr/>
                    <a:lstStyle/>
                    <a:p>
                      <a:pPr algn="ctr"/>
                      <a:r>
                        <a:rPr lang="en-US" dirty="0">
                          <a:solidFill>
                            <a:srgbClr val="FF0000"/>
                          </a:solidFill>
                        </a:rPr>
                        <a:t>4</a:t>
                      </a:r>
                    </a:p>
                  </a:txBody>
                  <a:tcPr/>
                </a:tc>
                <a:tc>
                  <a:txBody>
                    <a:bodyPr/>
                    <a:lstStyle/>
                    <a:p>
                      <a:pPr algn="ctr"/>
                      <a:r>
                        <a:rPr lang="en-US" dirty="0">
                          <a:solidFill>
                            <a:srgbClr val="FF0000"/>
                          </a:solidFill>
                        </a:rPr>
                        <a:t>2</a:t>
                      </a:r>
                    </a:p>
                  </a:txBody>
                  <a:tcPr/>
                </a:tc>
                <a:extLst>
                  <a:ext uri="{0D108BD9-81ED-4DB2-BD59-A6C34878D82A}">
                    <a16:rowId xmlns:a16="http://schemas.microsoft.com/office/drawing/2014/main" val="2446779285"/>
                  </a:ext>
                </a:extLst>
              </a:tr>
              <a:tr h="520150">
                <a:tc>
                  <a:txBody>
                    <a:bodyPr/>
                    <a:lstStyle/>
                    <a:p>
                      <a:pPr algn="ctr"/>
                      <a:r>
                        <a:rPr lang="en-US" dirty="0">
                          <a:solidFill>
                            <a:srgbClr val="FF0000"/>
                          </a:solidFill>
                        </a:rPr>
                        <a:t>0</a:t>
                      </a:r>
                    </a:p>
                  </a:txBody>
                  <a:tcPr/>
                </a:tc>
                <a:tc>
                  <a:txBody>
                    <a:bodyPr/>
                    <a:lstStyle/>
                    <a:p>
                      <a:pPr algn="ctr"/>
                      <a:r>
                        <a:rPr lang="en-US" dirty="0">
                          <a:solidFill>
                            <a:srgbClr val="FF0000"/>
                          </a:solidFill>
                        </a:rPr>
                        <a:t>2</a:t>
                      </a:r>
                    </a:p>
                  </a:txBody>
                  <a:tcPr/>
                </a:tc>
                <a:tc>
                  <a:txBody>
                    <a:bodyPr/>
                    <a:lstStyle/>
                    <a:p>
                      <a:pPr algn="ctr"/>
                      <a:r>
                        <a:rPr lang="en-US" dirty="0">
                          <a:solidFill>
                            <a:srgbClr val="FF0000"/>
                          </a:solidFill>
                        </a:rPr>
                        <a:t>4</a:t>
                      </a:r>
                    </a:p>
                  </a:txBody>
                  <a:tcPr/>
                </a:tc>
                <a:extLst>
                  <a:ext uri="{0D108BD9-81ED-4DB2-BD59-A6C34878D82A}">
                    <a16:rowId xmlns:a16="http://schemas.microsoft.com/office/drawing/2014/main" val="3874214289"/>
                  </a:ext>
                </a:extLst>
              </a:tr>
            </a:tbl>
          </a:graphicData>
        </a:graphic>
      </p:graphicFrame>
      <p:cxnSp>
        <p:nvCxnSpPr>
          <p:cNvPr id="40" name="Straight Connector 39">
            <a:extLst>
              <a:ext uri="{FF2B5EF4-FFF2-40B4-BE49-F238E27FC236}">
                <a16:creationId xmlns:a16="http://schemas.microsoft.com/office/drawing/2014/main" id="{124301B3-49AB-2BFA-A72B-276FE9350E39}"/>
              </a:ext>
            </a:extLst>
          </p:cNvPr>
          <p:cNvCxnSpPr>
            <a:cxnSpLocks/>
          </p:cNvCxnSpPr>
          <p:nvPr/>
        </p:nvCxnSpPr>
        <p:spPr>
          <a:xfrm flipV="1">
            <a:off x="6956555" y="1834709"/>
            <a:ext cx="505825" cy="4397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697BD10A-F7A2-02E0-1D16-E80A23E3E8D7}"/>
              </a:ext>
            </a:extLst>
          </p:cNvPr>
          <p:cNvCxnSpPr>
            <a:cxnSpLocks/>
          </p:cNvCxnSpPr>
          <p:nvPr/>
        </p:nvCxnSpPr>
        <p:spPr>
          <a:xfrm flipV="1">
            <a:off x="7233648" y="1834705"/>
            <a:ext cx="505825" cy="4397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737C5BBE-C81D-9075-9268-D656525FFFBF}"/>
              </a:ext>
            </a:extLst>
          </p:cNvPr>
          <p:cNvCxnSpPr>
            <a:cxnSpLocks/>
          </p:cNvCxnSpPr>
          <p:nvPr/>
        </p:nvCxnSpPr>
        <p:spPr>
          <a:xfrm flipV="1">
            <a:off x="7566159" y="1848558"/>
            <a:ext cx="505825" cy="4397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49E804E7-29D6-2485-9C08-D9BB5A4E61F6}"/>
              </a:ext>
            </a:extLst>
          </p:cNvPr>
          <p:cNvCxnSpPr>
            <a:cxnSpLocks/>
          </p:cNvCxnSpPr>
          <p:nvPr/>
        </p:nvCxnSpPr>
        <p:spPr>
          <a:xfrm flipV="1">
            <a:off x="6554781" y="1806990"/>
            <a:ext cx="505825" cy="4397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A0D6CC65-352D-D686-127E-F68100C24E2B}"/>
              </a:ext>
            </a:extLst>
          </p:cNvPr>
          <p:cNvCxnSpPr>
            <a:cxnSpLocks/>
          </p:cNvCxnSpPr>
          <p:nvPr/>
        </p:nvCxnSpPr>
        <p:spPr>
          <a:xfrm flipV="1">
            <a:off x="6305399" y="1820843"/>
            <a:ext cx="505825" cy="43979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48" name="Table 47">
            <a:extLst>
              <a:ext uri="{FF2B5EF4-FFF2-40B4-BE49-F238E27FC236}">
                <a16:creationId xmlns:a16="http://schemas.microsoft.com/office/drawing/2014/main" id="{BBA3897E-7E5C-2A89-1F87-C16C84AE9940}"/>
              </a:ext>
            </a:extLst>
          </p:cNvPr>
          <p:cNvGraphicFramePr>
            <a:graphicFrameLocks noGrp="1"/>
          </p:cNvGraphicFramePr>
          <p:nvPr>
            <p:extLst>
              <p:ext uri="{D42A27DB-BD31-4B8C-83A1-F6EECF244321}">
                <p14:modId xmlns:p14="http://schemas.microsoft.com/office/powerpoint/2010/main" val="309093310"/>
              </p:ext>
            </p:extLst>
          </p:nvPr>
        </p:nvGraphicFramePr>
        <p:xfrm>
          <a:off x="2016661" y="2631520"/>
          <a:ext cx="2129538" cy="1634669"/>
        </p:xfrm>
        <a:graphic>
          <a:graphicData uri="http://schemas.openxmlformats.org/drawingml/2006/table">
            <a:tbl>
              <a:tblPr firstRow="1" bandRow="1">
                <a:tableStyleId>{2D5ABB26-0587-4C30-8999-92F81FD0307C}</a:tableStyleId>
              </a:tblPr>
              <a:tblGrid>
                <a:gridCol w="709846">
                  <a:extLst>
                    <a:ext uri="{9D8B030D-6E8A-4147-A177-3AD203B41FA5}">
                      <a16:colId xmlns:a16="http://schemas.microsoft.com/office/drawing/2014/main" val="1484314956"/>
                    </a:ext>
                  </a:extLst>
                </a:gridCol>
                <a:gridCol w="709846">
                  <a:extLst>
                    <a:ext uri="{9D8B030D-6E8A-4147-A177-3AD203B41FA5}">
                      <a16:colId xmlns:a16="http://schemas.microsoft.com/office/drawing/2014/main" val="2436854728"/>
                    </a:ext>
                  </a:extLst>
                </a:gridCol>
                <a:gridCol w="709846">
                  <a:extLst>
                    <a:ext uri="{9D8B030D-6E8A-4147-A177-3AD203B41FA5}">
                      <a16:colId xmlns:a16="http://schemas.microsoft.com/office/drawing/2014/main" val="478445811"/>
                    </a:ext>
                  </a:extLst>
                </a:gridCol>
              </a:tblGrid>
              <a:tr h="528287">
                <a:tc>
                  <a:txBody>
                    <a:bodyPr/>
                    <a:lstStyle/>
                    <a:p>
                      <a:pPr algn="ctr"/>
                      <a:r>
                        <a:rPr lang="en-US" dirty="0">
                          <a:solidFill>
                            <a:srgbClr val="0070C0"/>
                          </a:solidFill>
                        </a:rPr>
                        <a:t>2 </a:t>
                      </a:r>
                    </a:p>
                  </a:txBody>
                  <a:tcPr/>
                </a:tc>
                <a:tc>
                  <a:txBody>
                    <a:bodyPr/>
                    <a:lstStyle/>
                    <a:p>
                      <a:pPr algn="ctr"/>
                      <a:r>
                        <a:rPr lang="en-US" dirty="0">
                          <a:solidFill>
                            <a:srgbClr val="0070C0"/>
                          </a:solidFill>
                        </a:rPr>
                        <a:t>2</a:t>
                      </a:r>
                    </a:p>
                  </a:txBody>
                  <a:tcPr/>
                </a:tc>
                <a:tc>
                  <a:txBody>
                    <a:bodyPr/>
                    <a:lstStyle/>
                    <a:p>
                      <a:pPr algn="ctr"/>
                      <a:r>
                        <a:rPr lang="en-US" dirty="0">
                          <a:solidFill>
                            <a:srgbClr val="0070C0"/>
                          </a:solidFill>
                        </a:rPr>
                        <a:t>2</a:t>
                      </a:r>
                    </a:p>
                  </a:txBody>
                  <a:tcPr/>
                </a:tc>
                <a:extLst>
                  <a:ext uri="{0D108BD9-81ED-4DB2-BD59-A6C34878D82A}">
                    <a16:rowId xmlns:a16="http://schemas.microsoft.com/office/drawing/2014/main" val="634676711"/>
                  </a:ext>
                </a:extLst>
              </a:tr>
              <a:tr h="553191">
                <a:tc>
                  <a:txBody>
                    <a:bodyPr/>
                    <a:lstStyle/>
                    <a:p>
                      <a:pPr algn="ctr"/>
                      <a:r>
                        <a:rPr lang="en-US" dirty="0">
                          <a:solidFill>
                            <a:srgbClr val="0070C0"/>
                          </a:solidFill>
                        </a:rPr>
                        <a:t>2</a:t>
                      </a:r>
                    </a:p>
                  </a:txBody>
                  <a:tcPr/>
                </a:tc>
                <a:tc>
                  <a:txBody>
                    <a:bodyPr/>
                    <a:lstStyle/>
                    <a:p>
                      <a:pPr algn="ctr"/>
                      <a:r>
                        <a:rPr lang="en-US" dirty="0">
                          <a:solidFill>
                            <a:srgbClr val="0070C0"/>
                          </a:solidFill>
                        </a:rPr>
                        <a:t>2</a:t>
                      </a:r>
                    </a:p>
                  </a:txBody>
                  <a:tcPr/>
                </a:tc>
                <a:tc>
                  <a:txBody>
                    <a:bodyPr/>
                    <a:lstStyle/>
                    <a:p>
                      <a:pPr algn="ctr"/>
                      <a:r>
                        <a:rPr lang="en-US" dirty="0">
                          <a:solidFill>
                            <a:srgbClr val="0070C0"/>
                          </a:solidFill>
                        </a:rPr>
                        <a:t>2</a:t>
                      </a:r>
                    </a:p>
                  </a:txBody>
                  <a:tcPr/>
                </a:tc>
                <a:extLst>
                  <a:ext uri="{0D108BD9-81ED-4DB2-BD59-A6C34878D82A}">
                    <a16:rowId xmlns:a16="http://schemas.microsoft.com/office/drawing/2014/main" val="2446779285"/>
                  </a:ext>
                </a:extLst>
              </a:tr>
              <a:tr h="553191">
                <a:tc>
                  <a:txBody>
                    <a:bodyPr/>
                    <a:lstStyle/>
                    <a:p>
                      <a:pPr algn="ctr"/>
                      <a:r>
                        <a:rPr lang="en-US" dirty="0">
                          <a:solidFill>
                            <a:srgbClr val="0070C0"/>
                          </a:solidFill>
                        </a:rPr>
                        <a:t>2</a:t>
                      </a:r>
                    </a:p>
                  </a:txBody>
                  <a:tcPr/>
                </a:tc>
                <a:tc>
                  <a:txBody>
                    <a:bodyPr/>
                    <a:lstStyle/>
                    <a:p>
                      <a:pPr algn="ctr"/>
                      <a:r>
                        <a:rPr lang="en-US" dirty="0">
                          <a:solidFill>
                            <a:srgbClr val="0070C0"/>
                          </a:solidFill>
                        </a:rPr>
                        <a:t>2</a:t>
                      </a:r>
                    </a:p>
                  </a:txBody>
                  <a:tcPr/>
                </a:tc>
                <a:tc>
                  <a:txBody>
                    <a:bodyPr/>
                    <a:lstStyle/>
                    <a:p>
                      <a:pPr algn="ctr"/>
                      <a:r>
                        <a:rPr lang="en-US" dirty="0">
                          <a:solidFill>
                            <a:srgbClr val="0070C0"/>
                          </a:solidFill>
                        </a:rPr>
                        <a:t>2</a:t>
                      </a:r>
                    </a:p>
                  </a:txBody>
                  <a:tcPr/>
                </a:tc>
                <a:extLst>
                  <a:ext uri="{0D108BD9-81ED-4DB2-BD59-A6C34878D82A}">
                    <a16:rowId xmlns:a16="http://schemas.microsoft.com/office/drawing/2014/main" val="3874214289"/>
                  </a:ext>
                </a:extLst>
              </a:tr>
            </a:tbl>
          </a:graphicData>
        </a:graphic>
      </p:graphicFrame>
      <p:sp>
        <p:nvSpPr>
          <p:cNvPr id="49" name="Frame 48">
            <a:extLst>
              <a:ext uri="{FF2B5EF4-FFF2-40B4-BE49-F238E27FC236}">
                <a16:creationId xmlns:a16="http://schemas.microsoft.com/office/drawing/2014/main" id="{8D422C11-FF67-8BAC-AE22-0236C2941B3A}"/>
              </a:ext>
            </a:extLst>
          </p:cNvPr>
          <p:cNvSpPr/>
          <p:nvPr/>
        </p:nvSpPr>
        <p:spPr>
          <a:xfrm>
            <a:off x="1016570" y="2588902"/>
            <a:ext cx="510525" cy="509876"/>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sp>
        <p:nvSpPr>
          <p:cNvPr id="50" name="Frame 49">
            <a:extLst>
              <a:ext uri="{FF2B5EF4-FFF2-40B4-BE49-F238E27FC236}">
                <a16:creationId xmlns:a16="http://schemas.microsoft.com/office/drawing/2014/main" id="{265C15E3-094F-5386-87F5-C26291422323}"/>
              </a:ext>
            </a:extLst>
          </p:cNvPr>
          <p:cNvSpPr/>
          <p:nvPr/>
        </p:nvSpPr>
        <p:spPr>
          <a:xfrm>
            <a:off x="558498" y="3059959"/>
            <a:ext cx="510525" cy="509876"/>
          </a:xfrm>
          <a:prstGeom prst="frame">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00B0F0"/>
              </a:solidFill>
            </a:endParaRPr>
          </a:p>
        </p:txBody>
      </p:sp>
      <p:sp>
        <p:nvSpPr>
          <p:cNvPr id="51" name="Frame 50">
            <a:extLst>
              <a:ext uri="{FF2B5EF4-FFF2-40B4-BE49-F238E27FC236}">
                <a16:creationId xmlns:a16="http://schemas.microsoft.com/office/drawing/2014/main" id="{A3A52B4F-93CB-EF8B-9360-02679808A157}"/>
              </a:ext>
            </a:extLst>
          </p:cNvPr>
          <p:cNvSpPr/>
          <p:nvPr/>
        </p:nvSpPr>
        <p:spPr>
          <a:xfrm>
            <a:off x="1029567" y="3046106"/>
            <a:ext cx="510525" cy="509876"/>
          </a:xfrm>
          <a:prstGeom prst="frame">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nvGrpSpPr>
          <p:cNvPr id="52" name="Group 51">
            <a:extLst>
              <a:ext uri="{FF2B5EF4-FFF2-40B4-BE49-F238E27FC236}">
                <a16:creationId xmlns:a16="http://schemas.microsoft.com/office/drawing/2014/main" id="{FE7E4A14-9D99-3617-BF28-FD18753293B2}"/>
              </a:ext>
            </a:extLst>
          </p:cNvPr>
          <p:cNvGrpSpPr/>
          <p:nvPr/>
        </p:nvGrpSpPr>
        <p:grpSpPr>
          <a:xfrm>
            <a:off x="5041511" y="2708116"/>
            <a:ext cx="1924942" cy="1613936"/>
            <a:chOff x="5065622" y="1717964"/>
            <a:chExt cx="1251342" cy="1149856"/>
          </a:xfrm>
        </p:grpSpPr>
        <p:sp>
          <p:nvSpPr>
            <p:cNvPr id="53" name="Frame 52">
              <a:extLst>
                <a:ext uri="{FF2B5EF4-FFF2-40B4-BE49-F238E27FC236}">
                  <a16:creationId xmlns:a16="http://schemas.microsoft.com/office/drawing/2014/main" id="{D8DF1341-F01F-6938-AA77-8EB5DA5C8873}"/>
                </a:ext>
              </a:extLst>
            </p:cNvPr>
            <p:cNvSpPr/>
            <p:nvPr/>
          </p:nvSpPr>
          <p:spPr>
            <a:xfrm>
              <a:off x="5075189" y="1717964"/>
              <a:ext cx="1241775" cy="1146221"/>
            </a:xfrm>
            <a:prstGeom prst="frame">
              <a:avLst>
                <a:gd name="adj1" fmla="val 4107"/>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cxnSp>
          <p:nvCxnSpPr>
            <p:cNvPr id="54" name="Straight Connector 53">
              <a:extLst>
                <a:ext uri="{FF2B5EF4-FFF2-40B4-BE49-F238E27FC236}">
                  <a16:creationId xmlns:a16="http://schemas.microsoft.com/office/drawing/2014/main" id="{7548B747-514C-A5AF-939E-317C501B7BA5}"/>
                </a:ext>
              </a:extLst>
            </p:cNvPr>
            <p:cNvCxnSpPr/>
            <p:nvPr/>
          </p:nvCxnSpPr>
          <p:spPr>
            <a:xfrm flipV="1">
              <a:off x="5075189" y="1717964"/>
              <a:ext cx="404561" cy="39262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4815D5F8-2A61-23DD-4258-64435650DFE8}"/>
                </a:ext>
              </a:extLst>
            </p:cNvPr>
            <p:cNvCxnSpPr>
              <a:cxnSpLocks/>
            </p:cNvCxnSpPr>
            <p:nvPr/>
          </p:nvCxnSpPr>
          <p:spPr>
            <a:xfrm flipV="1">
              <a:off x="5081976" y="1922962"/>
              <a:ext cx="374840" cy="41662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0FBE78BA-F3DF-1A58-6A55-0736205FAB0E}"/>
                </a:ext>
              </a:extLst>
            </p:cNvPr>
            <p:cNvCxnSpPr/>
            <p:nvPr/>
          </p:nvCxnSpPr>
          <p:spPr>
            <a:xfrm flipV="1">
              <a:off x="5065622" y="2475197"/>
              <a:ext cx="404561" cy="392623"/>
            </a:xfrm>
            <a:prstGeom prst="line">
              <a:avLst/>
            </a:prstGeom>
            <a:ln w="28575">
              <a:solidFill>
                <a:srgbClr val="00B0F0"/>
              </a:solidFill>
            </a:ln>
          </p:spPr>
          <p:style>
            <a:lnRef idx="1">
              <a:schemeClr val="accent1"/>
            </a:lnRef>
            <a:fillRef idx="0">
              <a:schemeClr val="accent1"/>
            </a:fillRef>
            <a:effectRef idx="0">
              <a:schemeClr val="accent1"/>
            </a:effectRef>
            <a:fontRef idx="minor">
              <a:schemeClr val="tx1"/>
            </a:fontRef>
          </p:style>
        </p:cxnSp>
      </p:grpSp>
      <p:cxnSp>
        <p:nvCxnSpPr>
          <p:cNvPr id="61" name="Straight Connector 60">
            <a:extLst>
              <a:ext uri="{FF2B5EF4-FFF2-40B4-BE49-F238E27FC236}">
                <a16:creationId xmlns:a16="http://schemas.microsoft.com/office/drawing/2014/main" id="{EEB3AEE3-7FA1-DC61-5036-70699E7AEEF2}"/>
              </a:ext>
            </a:extLst>
          </p:cNvPr>
          <p:cNvCxnSpPr/>
          <p:nvPr/>
        </p:nvCxnSpPr>
        <p:spPr>
          <a:xfrm flipV="1">
            <a:off x="5058456" y="3386656"/>
            <a:ext cx="622337" cy="551085"/>
          </a:xfrm>
          <a:prstGeom prst="line">
            <a:avLst/>
          </a:prstGeom>
          <a:ln w="28575">
            <a:solidFill>
              <a:srgbClr val="0070C0"/>
            </a:solidFill>
          </a:ln>
        </p:spPr>
        <p:style>
          <a:lnRef idx="1">
            <a:schemeClr val="accent1"/>
          </a:lnRef>
          <a:fillRef idx="0">
            <a:schemeClr val="accent1"/>
          </a:fillRef>
          <a:effectRef idx="0">
            <a:schemeClr val="accent1"/>
          </a:effectRef>
          <a:fontRef idx="minor">
            <a:schemeClr val="tx1"/>
          </a:fontRef>
        </p:style>
      </p:cxnSp>
      <p:sp>
        <p:nvSpPr>
          <p:cNvPr id="63" name="Frame 62">
            <a:extLst>
              <a:ext uri="{FF2B5EF4-FFF2-40B4-BE49-F238E27FC236}">
                <a16:creationId xmlns:a16="http://schemas.microsoft.com/office/drawing/2014/main" id="{A7CDF404-448D-56EC-32EA-D9E2F6E67CFB}"/>
              </a:ext>
            </a:extLst>
          </p:cNvPr>
          <p:cNvSpPr/>
          <p:nvPr/>
        </p:nvSpPr>
        <p:spPr>
          <a:xfrm>
            <a:off x="6248204" y="2728833"/>
            <a:ext cx="1892117" cy="1585754"/>
          </a:xfrm>
          <a:prstGeom prst="frame">
            <a:avLst>
              <a:gd name="adj1" fmla="val 5237"/>
            </a:avLst>
          </a:prstGeom>
          <a:solidFill>
            <a:srgbClr val="FFC000"/>
          </a:solidFill>
          <a:ln>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68" name="Table 67">
            <a:extLst>
              <a:ext uri="{FF2B5EF4-FFF2-40B4-BE49-F238E27FC236}">
                <a16:creationId xmlns:a16="http://schemas.microsoft.com/office/drawing/2014/main" id="{7AA90CD3-ACE4-9647-29D4-EE45534B7BAE}"/>
              </a:ext>
            </a:extLst>
          </p:cNvPr>
          <p:cNvGraphicFramePr>
            <a:graphicFrameLocks noGrp="1"/>
          </p:cNvGraphicFramePr>
          <p:nvPr>
            <p:extLst>
              <p:ext uri="{D42A27DB-BD31-4B8C-83A1-F6EECF244321}">
                <p14:modId xmlns:p14="http://schemas.microsoft.com/office/powerpoint/2010/main" val="329828507"/>
              </p:ext>
            </p:extLst>
          </p:nvPr>
        </p:nvGraphicFramePr>
        <p:xfrm>
          <a:off x="2391848" y="2648033"/>
          <a:ext cx="2129538" cy="1634669"/>
        </p:xfrm>
        <a:graphic>
          <a:graphicData uri="http://schemas.openxmlformats.org/drawingml/2006/table">
            <a:tbl>
              <a:tblPr firstRow="1" bandRow="1">
                <a:tableStyleId>{2D5ABB26-0587-4C30-8999-92F81FD0307C}</a:tableStyleId>
              </a:tblPr>
              <a:tblGrid>
                <a:gridCol w="709846">
                  <a:extLst>
                    <a:ext uri="{9D8B030D-6E8A-4147-A177-3AD203B41FA5}">
                      <a16:colId xmlns:a16="http://schemas.microsoft.com/office/drawing/2014/main" val="1484314956"/>
                    </a:ext>
                  </a:extLst>
                </a:gridCol>
                <a:gridCol w="709846">
                  <a:extLst>
                    <a:ext uri="{9D8B030D-6E8A-4147-A177-3AD203B41FA5}">
                      <a16:colId xmlns:a16="http://schemas.microsoft.com/office/drawing/2014/main" val="2436854728"/>
                    </a:ext>
                  </a:extLst>
                </a:gridCol>
                <a:gridCol w="709846">
                  <a:extLst>
                    <a:ext uri="{9D8B030D-6E8A-4147-A177-3AD203B41FA5}">
                      <a16:colId xmlns:a16="http://schemas.microsoft.com/office/drawing/2014/main" val="478445811"/>
                    </a:ext>
                  </a:extLst>
                </a:gridCol>
              </a:tblGrid>
              <a:tr h="528287">
                <a:tc>
                  <a:txBody>
                    <a:bodyPr/>
                    <a:lstStyle/>
                    <a:p>
                      <a:pPr algn="ctr"/>
                      <a:r>
                        <a:rPr lang="en-US" dirty="0">
                          <a:solidFill>
                            <a:srgbClr val="FFC000"/>
                          </a:solidFill>
                        </a:rPr>
                        <a:t>3</a:t>
                      </a:r>
                    </a:p>
                  </a:txBody>
                  <a:tcPr/>
                </a:tc>
                <a:tc>
                  <a:txBody>
                    <a:bodyPr/>
                    <a:lstStyle/>
                    <a:p>
                      <a:pPr algn="ctr"/>
                      <a:r>
                        <a:rPr lang="en-US" dirty="0">
                          <a:solidFill>
                            <a:srgbClr val="FFC000"/>
                          </a:solidFill>
                        </a:rPr>
                        <a:t>3</a:t>
                      </a:r>
                    </a:p>
                  </a:txBody>
                  <a:tcPr/>
                </a:tc>
                <a:tc>
                  <a:txBody>
                    <a:bodyPr/>
                    <a:lstStyle/>
                    <a:p>
                      <a:pPr algn="ctr"/>
                      <a:r>
                        <a:rPr lang="en-US" dirty="0">
                          <a:solidFill>
                            <a:srgbClr val="FFC000"/>
                          </a:solidFill>
                        </a:rPr>
                        <a:t>3</a:t>
                      </a:r>
                    </a:p>
                  </a:txBody>
                  <a:tcPr/>
                </a:tc>
                <a:extLst>
                  <a:ext uri="{0D108BD9-81ED-4DB2-BD59-A6C34878D82A}">
                    <a16:rowId xmlns:a16="http://schemas.microsoft.com/office/drawing/2014/main" val="634676711"/>
                  </a:ext>
                </a:extLst>
              </a:tr>
              <a:tr h="553191">
                <a:tc>
                  <a:txBody>
                    <a:bodyPr/>
                    <a:lstStyle/>
                    <a:p>
                      <a:pPr algn="ctr"/>
                      <a:r>
                        <a:rPr lang="en-US" dirty="0">
                          <a:solidFill>
                            <a:srgbClr val="FFC000"/>
                          </a:solidFill>
                        </a:rPr>
                        <a:t>3</a:t>
                      </a:r>
                    </a:p>
                  </a:txBody>
                  <a:tcPr/>
                </a:tc>
                <a:tc>
                  <a:txBody>
                    <a:bodyPr/>
                    <a:lstStyle/>
                    <a:p>
                      <a:pPr algn="ctr"/>
                      <a:r>
                        <a:rPr lang="en-US" dirty="0">
                          <a:solidFill>
                            <a:srgbClr val="FFC000"/>
                          </a:solidFill>
                        </a:rPr>
                        <a:t>3</a:t>
                      </a:r>
                    </a:p>
                  </a:txBody>
                  <a:tcPr/>
                </a:tc>
                <a:tc>
                  <a:txBody>
                    <a:bodyPr/>
                    <a:lstStyle/>
                    <a:p>
                      <a:pPr algn="ctr"/>
                      <a:r>
                        <a:rPr lang="en-US" dirty="0">
                          <a:solidFill>
                            <a:srgbClr val="FFC000"/>
                          </a:solidFill>
                        </a:rPr>
                        <a:t>3</a:t>
                      </a:r>
                    </a:p>
                  </a:txBody>
                  <a:tcPr/>
                </a:tc>
                <a:extLst>
                  <a:ext uri="{0D108BD9-81ED-4DB2-BD59-A6C34878D82A}">
                    <a16:rowId xmlns:a16="http://schemas.microsoft.com/office/drawing/2014/main" val="2446779285"/>
                  </a:ext>
                </a:extLst>
              </a:tr>
              <a:tr h="553191">
                <a:tc>
                  <a:txBody>
                    <a:bodyPr/>
                    <a:lstStyle/>
                    <a:p>
                      <a:pPr algn="ctr"/>
                      <a:r>
                        <a:rPr lang="en-US" dirty="0">
                          <a:solidFill>
                            <a:srgbClr val="FFC000"/>
                          </a:solidFill>
                        </a:rPr>
                        <a:t>3</a:t>
                      </a:r>
                    </a:p>
                  </a:txBody>
                  <a:tcPr/>
                </a:tc>
                <a:tc>
                  <a:txBody>
                    <a:bodyPr/>
                    <a:lstStyle/>
                    <a:p>
                      <a:pPr algn="ctr"/>
                      <a:r>
                        <a:rPr lang="en-US" dirty="0">
                          <a:solidFill>
                            <a:srgbClr val="FFC000"/>
                          </a:solidFill>
                        </a:rPr>
                        <a:t>3</a:t>
                      </a:r>
                    </a:p>
                  </a:txBody>
                  <a:tcPr/>
                </a:tc>
                <a:tc>
                  <a:txBody>
                    <a:bodyPr/>
                    <a:lstStyle/>
                    <a:p>
                      <a:pPr algn="ctr"/>
                      <a:r>
                        <a:rPr lang="en-US" dirty="0">
                          <a:solidFill>
                            <a:srgbClr val="FFC000"/>
                          </a:solidFill>
                        </a:rPr>
                        <a:t>3</a:t>
                      </a:r>
                    </a:p>
                  </a:txBody>
                  <a:tcPr/>
                </a:tc>
                <a:extLst>
                  <a:ext uri="{0D108BD9-81ED-4DB2-BD59-A6C34878D82A}">
                    <a16:rowId xmlns:a16="http://schemas.microsoft.com/office/drawing/2014/main" val="3874214289"/>
                  </a:ext>
                </a:extLst>
              </a:tr>
            </a:tbl>
          </a:graphicData>
        </a:graphic>
      </p:graphicFrame>
      <p:sp>
        <p:nvSpPr>
          <p:cNvPr id="70" name="Curved Right Arrow 69">
            <a:extLst>
              <a:ext uri="{FF2B5EF4-FFF2-40B4-BE49-F238E27FC236}">
                <a16:creationId xmlns:a16="http://schemas.microsoft.com/office/drawing/2014/main" id="{40211F51-B2E9-8447-5914-F3FD69FBE21C}"/>
              </a:ext>
            </a:extLst>
          </p:cNvPr>
          <p:cNvSpPr/>
          <p:nvPr/>
        </p:nvSpPr>
        <p:spPr>
          <a:xfrm>
            <a:off x="4597021" y="1689340"/>
            <a:ext cx="419571" cy="1147101"/>
          </a:xfrm>
          <a:prstGeom prst="curvedRightArrow">
            <a:avLst/>
          </a:prstGeom>
          <a:solidFill>
            <a:srgbClr val="00B0F0"/>
          </a:solid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Curved Down Arrow 70">
            <a:extLst>
              <a:ext uri="{FF2B5EF4-FFF2-40B4-BE49-F238E27FC236}">
                <a16:creationId xmlns:a16="http://schemas.microsoft.com/office/drawing/2014/main" id="{BA300569-8D69-C56C-2A05-23D91FCAE3BA}"/>
              </a:ext>
            </a:extLst>
          </p:cNvPr>
          <p:cNvSpPr/>
          <p:nvPr/>
        </p:nvSpPr>
        <p:spPr>
          <a:xfrm>
            <a:off x="5075189" y="1357745"/>
            <a:ext cx="1327854" cy="331595"/>
          </a:xfrm>
          <a:prstGeom prst="curvedDownArrow">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aphicFrame>
        <p:nvGraphicFramePr>
          <p:cNvPr id="73" name="Table 72">
            <a:extLst>
              <a:ext uri="{FF2B5EF4-FFF2-40B4-BE49-F238E27FC236}">
                <a16:creationId xmlns:a16="http://schemas.microsoft.com/office/drawing/2014/main" id="{84DAEF94-4BED-7D0A-74E0-C435B87F7683}"/>
              </a:ext>
            </a:extLst>
          </p:cNvPr>
          <p:cNvGraphicFramePr>
            <a:graphicFrameLocks noGrp="1"/>
          </p:cNvGraphicFramePr>
          <p:nvPr>
            <p:extLst>
              <p:ext uri="{D42A27DB-BD31-4B8C-83A1-F6EECF244321}">
                <p14:modId xmlns:p14="http://schemas.microsoft.com/office/powerpoint/2010/main" val="1888191907"/>
              </p:ext>
            </p:extLst>
          </p:nvPr>
        </p:nvGraphicFramePr>
        <p:xfrm>
          <a:off x="4976753" y="2947086"/>
          <a:ext cx="1759233" cy="1537034"/>
        </p:xfrm>
        <a:graphic>
          <a:graphicData uri="http://schemas.openxmlformats.org/drawingml/2006/table">
            <a:tbl>
              <a:tblPr firstRow="1" bandRow="1">
                <a:tableStyleId>{2D5ABB26-0587-4C30-8999-92F81FD0307C}</a:tableStyleId>
              </a:tblPr>
              <a:tblGrid>
                <a:gridCol w="586411">
                  <a:extLst>
                    <a:ext uri="{9D8B030D-6E8A-4147-A177-3AD203B41FA5}">
                      <a16:colId xmlns:a16="http://schemas.microsoft.com/office/drawing/2014/main" val="1484314956"/>
                    </a:ext>
                  </a:extLst>
                </a:gridCol>
                <a:gridCol w="586411">
                  <a:extLst>
                    <a:ext uri="{9D8B030D-6E8A-4147-A177-3AD203B41FA5}">
                      <a16:colId xmlns:a16="http://schemas.microsoft.com/office/drawing/2014/main" val="2436854728"/>
                    </a:ext>
                  </a:extLst>
                </a:gridCol>
                <a:gridCol w="586411">
                  <a:extLst>
                    <a:ext uri="{9D8B030D-6E8A-4147-A177-3AD203B41FA5}">
                      <a16:colId xmlns:a16="http://schemas.microsoft.com/office/drawing/2014/main" val="478445811"/>
                    </a:ext>
                  </a:extLst>
                </a:gridCol>
              </a:tblGrid>
              <a:tr h="496734">
                <a:tc>
                  <a:txBody>
                    <a:bodyPr/>
                    <a:lstStyle/>
                    <a:p>
                      <a:pPr algn="ctr"/>
                      <a:endParaRPr lang="en-US" dirty="0">
                        <a:solidFill>
                          <a:srgbClr val="FF0000"/>
                        </a:solidFill>
                      </a:endParaRPr>
                    </a:p>
                  </a:txBody>
                  <a:tcPr/>
                </a:tc>
                <a:tc>
                  <a:txBody>
                    <a:bodyPr/>
                    <a:lstStyle/>
                    <a:p>
                      <a:pPr algn="ctr"/>
                      <a:r>
                        <a:rPr lang="en-US" dirty="0">
                          <a:solidFill>
                            <a:srgbClr val="00B0F0"/>
                          </a:solidFill>
                        </a:rPr>
                        <a:t>0</a:t>
                      </a:r>
                    </a:p>
                  </a:txBody>
                  <a:tcPr/>
                </a:tc>
                <a:tc>
                  <a:txBody>
                    <a:bodyPr/>
                    <a:lstStyle/>
                    <a:p>
                      <a:pPr algn="ctr"/>
                      <a:r>
                        <a:rPr lang="en-US" dirty="0">
                          <a:solidFill>
                            <a:srgbClr val="00B0F0"/>
                          </a:solidFill>
                        </a:rPr>
                        <a:t>2</a:t>
                      </a:r>
                    </a:p>
                  </a:txBody>
                  <a:tcPr/>
                </a:tc>
                <a:extLst>
                  <a:ext uri="{0D108BD9-81ED-4DB2-BD59-A6C34878D82A}">
                    <a16:rowId xmlns:a16="http://schemas.microsoft.com/office/drawing/2014/main" val="634676711"/>
                  </a:ext>
                </a:extLst>
              </a:tr>
              <a:tr h="520150">
                <a:tc>
                  <a:txBody>
                    <a:bodyPr/>
                    <a:lstStyle/>
                    <a:p>
                      <a:pPr algn="ctr"/>
                      <a:endParaRPr lang="en-US" dirty="0">
                        <a:solidFill>
                          <a:srgbClr val="FF0000"/>
                        </a:solidFill>
                      </a:endParaRPr>
                    </a:p>
                  </a:txBody>
                  <a:tcPr/>
                </a:tc>
                <a:tc>
                  <a:txBody>
                    <a:bodyPr/>
                    <a:lstStyle/>
                    <a:p>
                      <a:pPr algn="ctr"/>
                      <a:r>
                        <a:rPr lang="en-US" dirty="0">
                          <a:solidFill>
                            <a:srgbClr val="00B0F0"/>
                          </a:solidFill>
                        </a:rPr>
                        <a:t>4</a:t>
                      </a:r>
                    </a:p>
                  </a:txBody>
                  <a:tcPr/>
                </a:tc>
                <a:tc>
                  <a:txBody>
                    <a:bodyPr/>
                    <a:lstStyle/>
                    <a:p>
                      <a:pPr algn="ctr"/>
                      <a:r>
                        <a:rPr lang="en-US" dirty="0">
                          <a:solidFill>
                            <a:srgbClr val="00B0F0"/>
                          </a:solidFill>
                        </a:rPr>
                        <a:t>2</a:t>
                      </a:r>
                    </a:p>
                  </a:txBody>
                  <a:tcPr/>
                </a:tc>
                <a:extLst>
                  <a:ext uri="{0D108BD9-81ED-4DB2-BD59-A6C34878D82A}">
                    <a16:rowId xmlns:a16="http://schemas.microsoft.com/office/drawing/2014/main" val="2446779285"/>
                  </a:ext>
                </a:extLst>
              </a:tr>
              <a:tr h="520150">
                <a:tc>
                  <a:txBody>
                    <a:bodyPr/>
                    <a:lstStyle/>
                    <a:p>
                      <a:pPr algn="ctr"/>
                      <a:endParaRPr lang="en-US" dirty="0">
                        <a:solidFill>
                          <a:srgbClr val="FF0000"/>
                        </a:solidFill>
                      </a:endParaRPr>
                    </a:p>
                  </a:txBody>
                  <a:tcPr/>
                </a:tc>
                <a:tc>
                  <a:txBody>
                    <a:bodyPr/>
                    <a:lstStyle/>
                    <a:p>
                      <a:pPr algn="ctr"/>
                      <a:r>
                        <a:rPr lang="en-US" dirty="0">
                          <a:solidFill>
                            <a:srgbClr val="00B0F0"/>
                          </a:solidFill>
                        </a:rPr>
                        <a:t>2</a:t>
                      </a:r>
                    </a:p>
                  </a:txBody>
                  <a:tcPr/>
                </a:tc>
                <a:tc>
                  <a:txBody>
                    <a:bodyPr/>
                    <a:lstStyle/>
                    <a:p>
                      <a:pPr algn="ctr"/>
                      <a:r>
                        <a:rPr lang="en-US" dirty="0">
                          <a:solidFill>
                            <a:srgbClr val="00B0F0"/>
                          </a:solidFill>
                        </a:rPr>
                        <a:t>4</a:t>
                      </a:r>
                    </a:p>
                  </a:txBody>
                  <a:tcPr/>
                </a:tc>
                <a:extLst>
                  <a:ext uri="{0D108BD9-81ED-4DB2-BD59-A6C34878D82A}">
                    <a16:rowId xmlns:a16="http://schemas.microsoft.com/office/drawing/2014/main" val="3874214289"/>
                  </a:ext>
                </a:extLst>
              </a:tr>
            </a:tbl>
          </a:graphicData>
        </a:graphic>
      </p:graphicFrame>
      <p:graphicFrame>
        <p:nvGraphicFramePr>
          <p:cNvPr id="74" name="Table 73">
            <a:extLst>
              <a:ext uri="{FF2B5EF4-FFF2-40B4-BE49-F238E27FC236}">
                <a16:creationId xmlns:a16="http://schemas.microsoft.com/office/drawing/2014/main" id="{30B742C1-37BA-EFBC-BA49-C0BDDF1EDBF0}"/>
              </a:ext>
            </a:extLst>
          </p:cNvPr>
          <p:cNvGraphicFramePr>
            <a:graphicFrameLocks noGrp="1"/>
          </p:cNvGraphicFramePr>
          <p:nvPr>
            <p:extLst>
              <p:ext uri="{D42A27DB-BD31-4B8C-83A1-F6EECF244321}">
                <p14:modId xmlns:p14="http://schemas.microsoft.com/office/powerpoint/2010/main" val="3258481293"/>
              </p:ext>
            </p:extLst>
          </p:nvPr>
        </p:nvGraphicFramePr>
        <p:xfrm>
          <a:off x="6423780" y="2947086"/>
          <a:ext cx="1759233" cy="1537034"/>
        </p:xfrm>
        <a:graphic>
          <a:graphicData uri="http://schemas.openxmlformats.org/drawingml/2006/table">
            <a:tbl>
              <a:tblPr firstRow="1" bandRow="1">
                <a:tableStyleId>{2D5ABB26-0587-4C30-8999-92F81FD0307C}</a:tableStyleId>
              </a:tblPr>
              <a:tblGrid>
                <a:gridCol w="586411">
                  <a:extLst>
                    <a:ext uri="{9D8B030D-6E8A-4147-A177-3AD203B41FA5}">
                      <a16:colId xmlns:a16="http://schemas.microsoft.com/office/drawing/2014/main" val="1484314956"/>
                    </a:ext>
                  </a:extLst>
                </a:gridCol>
                <a:gridCol w="586411">
                  <a:extLst>
                    <a:ext uri="{9D8B030D-6E8A-4147-A177-3AD203B41FA5}">
                      <a16:colId xmlns:a16="http://schemas.microsoft.com/office/drawing/2014/main" val="2436854728"/>
                    </a:ext>
                  </a:extLst>
                </a:gridCol>
                <a:gridCol w="586411">
                  <a:extLst>
                    <a:ext uri="{9D8B030D-6E8A-4147-A177-3AD203B41FA5}">
                      <a16:colId xmlns:a16="http://schemas.microsoft.com/office/drawing/2014/main" val="478445811"/>
                    </a:ext>
                  </a:extLst>
                </a:gridCol>
              </a:tblGrid>
              <a:tr h="496734">
                <a:tc>
                  <a:txBody>
                    <a:bodyPr/>
                    <a:lstStyle/>
                    <a:p>
                      <a:pPr algn="ctr"/>
                      <a:r>
                        <a:rPr lang="en-US" dirty="0">
                          <a:solidFill>
                            <a:srgbClr val="FFC000"/>
                          </a:solidFill>
                        </a:rPr>
                        <a:t>3</a:t>
                      </a:r>
                    </a:p>
                  </a:txBody>
                  <a:tcPr/>
                </a:tc>
                <a:tc>
                  <a:txBody>
                    <a:bodyPr/>
                    <a:lstStyle/>
                    <a:p>
                      <a:pPr algn="ctr"/>
                      <a:r>
                        <a:rPr lang="en-US" dirty="0">
                          <a:solidFill>
                            <a:srgbClr val="FFC000"/>
                          </a:solidFill>
                        </a:rPr>
                        <a:t>0</a:t>
                      </a:r>
                    </a:p>
                  </a:txBody>
                  <a:tcPr/>
                </a:tc>
                <a:tc>
                  <a:txBody>
                    <a:bodyPr/>
                    <a:lstStyle/>
                    <a:p>
                      <a:pPr algn="ctr"/>
                      <a:r>
                        <a:rPr lang="en-US" dirty="0">
                          <a:solidFill>
                            <a:srgbClr val="FFC000"/>
                          </a:solidFill>
                        </a:rPr>
                        <a:t>3</a:t>
                      </a:r>
                    </a:p>
                  </a:txBody>
                  <a:tcPr/>
                </a:tc>
                <a:extLst>
                  <a:ext uri="{0D108BD9-81ED-4DB2-BD59-A6C34878D82A}">
                    <a16:rowId xmlns:a16="http://schemas.microsoft.com/office/drawing/2014/main" val="634676711"/>
                  </a:ext>
                </a:extLst>
              </a:tr>
              <a:tr h="520150">
                <a:tc>
                  <a:txBody>
                    <a:bodyPr/>
                    <a:lstStyle/>
                    <a:p>
                      <a:pPr algn="ctr"/>
                      <a:r>
                        <a:rPr lang="en-US" dirty="0">
                          <a:solidFill>
                            <a:srgbClr val="FFC000"/>
                          </a:solidFill>
                        </a:rPr>
                        <a:t>6</a:t>
                      </a:r>
                    </a:p>
                  </a:txBody>
                  <a:tcPr/>
                </a:tc>
                <a:tc>
                  <a:txBody>
                    <a:bodyPr/>
                    <a:lstStyle/>
                    <a:p>
                      <a:pPr algn="ctr"/>
                      <a:r>
                        <a:rPr lang="en-US" dirty="0">
                          <a:solidFill>
                            <a:srgbClr val="FFC000"/>
                          </a:solidFill>
                        </a:rPr>
                        <a:t>6</a:t>
                      </a:r>
                    </a:p>
                  </a:txBody>
                  <a:tcPr/>
                </a:tc>
                <a:tc>
                  <a:txBody>
                    <a:bodyPr/>
                    <a:lstStyle/>
                    <a:p>
                      <a:pPr algn="ctr"/>
                      <a:r>
                        <a:rPr lang="en-US" dirty="0">
                          <a:solidFill>
                            <a:srgbClr val="FFC000"/>
                          </a:solidFill>
                        </a:rPr>
                        <a:t>3</a:t>
                      </a:r>
                    </a:p>
                  </a:txBody>
                  <a:tcPr/>
                </a:tc>
                <a:extLst>
                  <a:ext uri="{0D108BD9-81ED-4DB2-BD59-A6C34878D82A}">
                    <a16:rowId xmlns:a16="http://schemas.microsoft.com/office/drawing/2014/main" val="2446779285"/>
                  </a:ext>
                </a:extLst>
              </a:tr>
              <a:tr h="520150">
                <a:tc>
                  <a:txBody>
                    <a:bodyPr/>
                    <a:lstStyle/>
                    <a:p>
                      <a:pPr algn="ctr"/>
                      <a:r>
                        <a:rPr lang="en-US" dirty="0">
                          <a:solidFill>
                            <a:srgbClr val="FFC000"/>
                          </a:solidFill>
                        </a:rPr>
                        <a:t>0</a:t>
                      </a:r>
                    </a:p>
                  </a:txBody>
                  <a:tcPr/>
                </a:tc>
                <a:tc>
                  <a:txBody>
                    <a:bodyPr/>
                    <a:lstStyle/>
                    <a:p>
                      <a:pPr algn="ctr"/>
                      <a:r>
                        <a:rPr lang="en-US" dirty="0">
                          <a:solidFill>
                            <a:srgbClr val="FFC000"/>
                          </a:solidFill>
                        </a:rPr>
                        <a:t>3</a:t>
                      </a:r>
                    </a:p>
                  </a:txBody>
                  <a:tcPr/>
                </a:tc>
                <a:tc>
                  <a:txBody>
                    <a:bodyPr/>
                    <a:lstStyle/>
                    <a:p>
                      <a:pPr algn="ctr"/>
                      <a:r>
                        <a:rPr lang="en-US" dirty="0">
                          <a:solidFill>
                            <a:srgbClr val="FFC000"/>
                          </a:solidFill>
                        </a:rPr>
                        <a:t>6</a:t>
                      </a:r>
                    </a:p>
                  </a:txBody>
                  <a:tcPr/>
                </a:tc>
                <a:extLst>
                  <a:ext uri="{0D108BD9-81ED-4DB2-BD59-A6C34878D82A}">
                    <a16:rowId xmlns:a16="http://schemas.microsoft.com/office/drawing/2014/main" val="3874214289"/>
                  </a:ext>
                </a:extLst>
              </a:tr>
            </a:tbl>
          </a:graphicData>
        </a:graphic>
      </p:graphicFrame>
      <p:graphicFrame>
        <p:nvGraphicFramePr>
          <p:cNvPr id="75" name="Table 74">
            <a:extLst>
              <a:ext uri="{FF2B5EF4-FFF2-40B4-BE49-F238E27FC236}">
                <a16:creationId xmlns:a16="http://schemas.microsoft.com/office/drawing/2014/main" id="{0FA04866-FDE9-6BD6-2AFF-E36F29C84E6A}"/>
              </a:ext>
            </a:extLst>
          </p:cNvPr>
          <p:cNvGraphicFramePr>
            <a:graphicFrameLocks noGrp="1"/>
          </p:cNvGraphicFramePr>
          <p:nvPr>
            <p:extLst>
              <p:ext uri="{D42A27DB-BD31-4B8C-83A1-F6EECF244321}">
                <p14:modId xmlns:p14="http://schemas.microsoft.com/office/powerpoint/2010/main" val="3019335076"/>
              </p:ext>
            </p:extLst>
          </p:nvPr>
        </p:nvGraphicFramePr>
        <p:xfrm>
          <a:off x="9623882" y="2357098"/>
          <a:ext cx="2023472" cy="1828800"/>
        </p:xfrm>
        <a:graphic>
          <a:graphicData uri="http://schemas.openxmlformats.org/drawingml/2006/table">
            <a:tbl>
              <a:tblPr firstRow="1" bandRow="1">
                <a:tableStyleId>{5940675A-B579-460E-94D1-54222C63F5DA}</a:tableStyleId>
              </a:tblPr>
              <a:tblGrid>
                <a:gridCol w="505868">
                  <a:extLst>
                    <a:ext uri="{9D8B030D-6E8A-4147-A177-3AD203B41FA5}">
                      <a16:colId xmlns:a16="http://schemas.microsoft.com/office/drawing/2014/main" val="598554495"/>
                    </a:ext>
                  </a:extLst>
                </a:gridCol>
                <a:gridCol w="505868">
                  <a:extLst>
                    <a:ext uri="{9D8B030D-6E8A-4147-A177-3AD203B41FA5}">
                      <a16:colId xmlns:a16="http://schemas.microsoft.com/office/drawing/2014/main" val="2287988222"/>
                    </a:ext>
                  </a:extLst>
                </a:gridCol>
                <a:gridCol w="505868">
                  <a:extLst>
                    <a:ext uri="{9D8B030D-6E8A-4147-A177-3AD203B41FA5}">
                      <a16:colId xmlns:a16="http://schemas.microsoft.com/office/drawing/2014/main" val="3541623527"/>
                    </a:ext>
                  </a:extLst>
                </a:gridCol>
                <a:gridCol w="505868">
                  <a:extLst>
                    <a:ext uri="{9D8B030D-6E8A-4147-A177-3AD203B41FA5}">
                      <a16:colId xmlns:a16="http://schemas.microsoft.com/office/drawing/2014/main" val="3277800445"/>
                    </a:ext>
                  </a:extLst>
                </a:gridCol>
              </a:tblGrid>
              <a:tr h="370840">
                <a:tc>
                  <a:txBody>
                    <a:bodyPr/>
                    <a:lstStyle/>
                    <a:p>
                      <a:r>
                        <a:rPr lang="en-US" sz="2400" dirty="0">
                          <a:solidFill>
                            <a:schemeClr val="tx1"/>
                          </a:solidFill>
                        </a:rPr>
                        <a:t>2</a:t>
                      </a:r>
                    </a:p>
                  </a:txBody>
                  <a:tcPr/>
                </a:tc>
                <a:tc>
                  <a:txBody>
                    <a:bodyPr/>
                    <a:lstStyle/>
                    <a:p>
                      <a:r>
                        <a:rPr lang="en-US" sz="2400" dirty="0">
                          <a:solidFill>
                            <a:schemeClr val="tx1"/>
                          </a:solidFill>
                        </a:rPr>
                        <a:t>5</a:t>
                      </a:r>
                    </a:p>
                  </a:txBody>
                  <a:tcPr/>
                </a:tc>
                <a:tc>
                  <a:txBody>
                    <a:bodyPr/>
                    <a:lstStyle/>
                    <a:p>
                      <a:r>
                        <a:rPr lang="en-US" sz="2400" dirty="0">
                          <a:solidFill>
                            <a:schemeClr val="tx1"/>
                          </a:solidFill>
                        </a:rPr>
                        <a:t>4</a:t>
                      </a:r>
                    </a:p>
                  </a:txBody>
                  <a:tcPr/>
                </a:tc>
                <a:tc>
                  <a:txBody>
                    <a:bodyPr/>
                    <a:lstStyle/>
                    <a:p>
                      <a:r>
                        <a:rPr lang="en-US" sz="2400" dirty="0">
                          <a:solidFill>
                            <a:schemeClr val="tx1"/>
                          </a:solidFill>
                        </a:rPr>
                        <a:t>2</a:t>
                      </a:r>
                    </a:p>
                  </a:txBody>
                  <a:tcPr/>
                </a:tc>
                <a:extLst>
                  <a:ext uri="{0D108BD9-81ED-4DB2-BD59-A6C34878D82A}">
                    <a16:rowId xmlns:a16="http://schemas.microsoft.com/office/drawing/2014/main" val="1587696721"/>
                  </a:ext>
                </a:extLst>
              </a:tr>
              <a:tr h="370840">
                <a:tc>
                  <a:txBody>
                    <a:bodyPr/>
                    <a:lstStyle/>
                    <a:p>
                      <a:r>
                        <a:rPr lang="en-US" sz="2400" dirty="0">
                          <a:solidFill>
                            <a:schemeClr val="tx1"/>
                          </a:solidFill>
                        </a:rPr>
                        <a:t>1</a:t>
                      </a:r>
                    </a:p>
                  </a:txBody>
                  <a:tcPr/>
                </a:tc>
                <a:tc>
                  <a:txBody>
                    <a:bodyPr/>
                    <a:lstStyle/>
                    <a:p>
                      <a:r>
                        <a:rPr lang="en-US" sz="2400" dirty="0">
                          <a:solidFill>
                            <a:schemeClr val="tx1"/>
                          </a:solidFill>
                        </a:rPr>
                        <a:t>7</a:t>
                      </a:r>
                    </a:p>
                  </a:txBody>
                  <a:tcPr/>
                </a:tc>
                <a:tc>
                  <a:txBody>
                    <a:bodyPr/>
                    <a:lstStyle/>
                    <a:p>
                      <a:r>
                        <a:rPr lang="en-US" sz="2400" dirty="0">
                          <a:solidFill>
                            <a:schemeClr val="tx1"/>
                          </a:solidFill>
                        </a:rPr>
                        <a:t>2</a:t>
                      </a:r>
                    </a:p>
                  </a:txBody>
                  <a:tcPr/>
                </a:tc>
                <a:tc>
                  <a:txBody>
                    <a:bodyPr/>
                    <a:lstStyle/>
                    <a:p>
                      <a:r>
                        <a:rPr lang="en-US" sz="2400" dirty="0">
                          <a:solidFill>
                            <a:schemeClr val="tx1"/>
                          </a:solidFill>
                        </a:rPr>
                        <a:t>7</a:t>
                      </a:r>
                    </a:p>
                  </a:txBody>
                  <a:tcPr/>
                </a:tc>
                <a:extLst>
                  <a:ext uri="{0D108BD9-81ED-4DB2-BD59-A6C34878D82A}">
                    <a16:rowId xmlns:a16="http://schemas.microsoft.com/office/drawing/2014/main" val="2907938504"/>
                  </a:ext>
                </a:extLst>
              </a:tr>
              <a:tr h="370840">
                <a:tc>
                  <a:txBody>
                    <a:bodyPr/>
                    <a:lstStyle/>
                    <a:p>
                      <a:r>
                        <a:rPr lang="en-US" sz="2400" dirty="0">
                          <a:solidFill>
                            <a:schemeClr val="tx1"/>
                          </a:solidFill>
                        </a:rPr>
                        <a:t>4</a:t>
                      </a:r>
                    </a:p>
                  </a:txBody>
                  <a:tcPr/>
                </a:tc>
                <a:tc>
                  <a:txBody>
                    <a:bodyPr/>
                    <a:lstStyle/>
                    <a:p>
                      <a:r>
                        <a:rPr lang="en-US" sz="2400" dirty="0">
                          <a:solidFill>
                            <a:schemeClr val="tx1"/>
                          </a:solidFill>
                        </a:rPr>
                        <a:t>8</a:t>
                      </a:r>
                    </a:p>
                  </a:txBody>
                  <a:tcPr/>
                </a:tc>
                <a:tc>
                  <a:txBody>
                    <a:bodyPr/>
                    <a:lstStyle/>
                    <a:p>
                      <a:r>
                        <a:rPr lang="en-US" sz="2400" dirty="0">
                          <a:solidFill>
                            <a:schemeClr val="tx1"/>
                          </a:solidFill>
                        </a:rPr>
                        <a:t>6</a:t>
                      </a:r>
                    </a:p>
                  </a:txBody>
                  <a:tcPr/>
                </a:tc>
                <a:tc>
                  <a:txBody>
                    <a:bodyPr/>
                    <a:lstStyle/>
                    <a:p>
                      <a:r>
                        <a:rPr lang="en-US" sz="2400" dirty="0">
                          <a:solidFill>
                            <a:schemeClr val="tx1"/>
                          </a:solidFill>
                        </a:rPr>
                        <a:t>3</a:t>
                      </a:r>
                    </a:p>
                  </a:txBody>
                  <a:tcPr/>
                </a:tc>
                <a:extLst>
                  <a:ext uri="{0D108BD9-81ED-4DB2-BD59-A6C34878D82A}">
                    <a16:rowId xmlns:a16="http://schemas.microsoft.com/office/drawing/2014/main" val="4137768777"/>
                  </a:ext>
                </a:extLst>
              </a:tr>
              <a:tr h="370840">
                <a:tc>
                  <a:txBody>
                    <a:bodyPr/>
                    <a:lstStyle/>
                    <a:p>
                      <a:r>
                        <a:rPr lang="en-US" sz="2400" dirty="0">
                          <a:solidFill>
                            <a:schemeClr val="tx1"/>
                          </a:solidFill>
                        </a:rPr>
                        <a:t>2</a:t>
                      </a:r>
                    </a:p>
                  </a:txBody>
                  <a:tcPr/>
                </a:tc>
                <a:tc>
                  <a:txBody>
                    <a:bodyPr/>
                    <a:lstStyle/>
                    <a:p>
                      <a:r>
                        <a:rPr lang="en-US" sz="2400" dirty="0">
                          <a:solidFill>
                            <a:schemeClr val="tx1"/>
                          </a:solidFill>
                        </a:rPr>
                        <a:t>4</a:t>
                      </a:r>
                    </a:p>
                  </a:txBody>
                  <a:tcPr/>
                </a:tc>
                <a:tc>
                  <a:txBody>
                    <a:bodyPr/>
                    <a:lstStyle/>
                    <a:p>
                      <a:r>
                        <a:rPr lang="en-US" sz="2400" dirty="0">
                          <a:solidFill>
                            <a:schemeClr val="tx1"/>
                          </a:solidFill>
                        </a:rPr>
                        <a:t>3</a:t>
                      </a:r>
                    </a:p>
                  </a:txBody>
                  <a:tcPr/>
                </a:tc>
                <a:tc>
                  <a:txBody>
                    <a:bodyPr/>
                    <a:lstStyle/>
                    <a:p>
                      <a:r>
                        <a:rPr lang="en-US" sz="2400" dirty="0">
                          <a:solidFill>
                            <a:schemeClr val="tx1"/>
                          </a:solidFill>
                        </a:rPr>
                        <a:t>6</a:t>
                      </a:r>
                    </a:p>
                  </a:txBody>
                  <a:tcPr/>
                </a:tc>
                <a:extLst>
                  <a:ext uri="{0D108BD9-81ED-4DB2-BD59-A6C34878D82A}">
                    <a16:rowId xmlns:a16="http://schemas.microsoft.com/office/drawing/2014/main" val="2486361816"/>
                  </a:ext>
                </a:extLst>
              </a:tr>
            </a:tbl>
          </a:graphicData>
        </a:graphic>
      </p:graphicFrame>
      <p:sp>
        <p:nvSpPr>
          <p:cNvPr id="76" name="TextBox 75">
            <a:extLst>
              <a:ext uri="{FF2B5EF4-FFF2-40B4-BE49-F238E27FC236}">
                <a16:creationId xmlns:a16="http://schemas.microsoft.com/office/drawing/2014/main" id="{7F157CD5-1531-EBBE-5304-B2C5024BB8DF}"/>
              </a:ext>
            </a:extLst>
          </p:cNvPr>
          <p:cNvSpPr txBox="1"/>
          <p:nvPr/>
        </p:nvSpPr>
        <p:spPr>
          <a:xfrm flipH="1">
            <a:off x="8829741" y="2741302"/>
            <a:ext cx="471055" cy="523220"/>
          </a:xfrm>
          <a:prstGeom prst="rect">
            <a:avLst/>
          </a:prstGeom>
          <a:noFill/>
        </p:spPr>
        <p:txBody>
          <a:bodyPr wrap="square" rtlCol="0">
            <a:spAutoFit/>
          </a:bodyPr>
          <a:lstStyle/>
          <a:p>
            <a:r>
              <a:rPr lang="en-US" sz="2800" dirty="0"/>
              <a:t>=</a:t>
            </a:r>
          </a:p>
        </p:txBody>
      </p:sp>
      <p:sp>
        <p:nvSpPr>
          <p:cNvPr id="77" name="TextBox 76">
            <a:extLst>
              <a:ext uri="{FF2B5EF4-FFF2-40B4-BE49-F238E27FC236}">
                <a16:creationId xmlns:a16="http://schemas.microsoft.com/office/drawing/2014/main" id="{21882F0D-81CA-3D78-D186-81F91163CDCC}"/>
              </a:ext>
            </a:extLst>
          </p:cNvPr>
          <p:cNvSpPr txBox="1"/>
          <p:nvPr/>
        </p:nvSpPr>
        <p:spPr>
          <a:xfrm>
            <a:off x="10096047" y="1323211"/>
            <a:ext cx="1079142" cy="461665"/>
          </a:xfrm>
          <a:prstGeom prst="rect">
            <a:avLst/>
          </a:prstGeom>
          <a:noFill/>
        </p:spPr>
        <p:txBody>
          <a:bodyPr wrap="none" rtlCol="0">
            <a:spAutoFit/>
          </a:bodyPr>
          <a:lstStyle/>
          <a:p>
            <a:r>
              <a:rPr lang="en-US" sz="2400" dirty="0"/>
              <a:t>Output</a:t>
            </a:r>
          </a:p>
        </p:txBody>
      </p:sp>
      <p:sp>
        <p:nvSpPr>
          <p:cNvPr id="78" name="TextBox 77">
            <a:extLst>
              <a:ext uri="{FF2B5EF4-FFF2-40B4-BE49-F238E27FC236}">
                <a16:creationId xmlns:a16="http://schemas.microsoft.com/office/drawing/2014/main" id="{AF3A9E42-8998-A275-9A94-B91A19F1EA9E}"/>
              </a:ext>
            </a:extLst>
          </p:cNvPr>
          <p:cNvSpPr txBox="1"/>
          <p:nvPr/>
        </p:nvSpPr>
        <p:spPr>
          <a:xfrm>
            <a:off x="198945" y="5213670"/>
            <a:ext cx="11314847" cy="1200329"/>
          </a:xfrm>
          <a:prstGeom prst="rect">
            <a:avLst/>
          </a:prstGeom>
          <a:noFill/>
        </p:spPr>
        <p:txBody>
          <a:bodyPr wrap="square" rtlCol="0">
            <a:spAutoFit/>
          </a:bodyPr>
          <a:lstStyle/>
          <a:p>
            <a:r>
              <a:rPr lang="en-CA" sz="2400" dirty="0"/>
              <a:t>On a high level, transposed convolution is exactly the opposite process of a normal convolution i.e., the input volume is a low-resolution image, and the output volume is a high-resolution image.</a:t>
            </a:r>
            <a:endParaRPr lang="en-US" sz="2400" dirty="0"/>
          </a:p>
        </p:txBody>
      </p:sp>
    </p:spTree>
    <p:extLst>
      <p:ext uri="{BB962C8B-B14F-4D97-AF65-F5344CB8AC3E}">
        <p14:creationId xmlns:p14="http://schemas.microsoft.com/office/powerpoint/2010/main" val="51837788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A7F0460-47B3-9289-2305-BD3085C9D5C2}"/>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26ED6BA2-18FF-D77A-2DDF-41C8088EDAED}"/>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248319775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a:extLst>
              <a:ext uri="{FF2B5EF4-FFF2-40B4-BE49-F238E27FC236}">
                <a16:creationId xmlns:a16="http://schemas.microsoft.com/office/drawing/2014/main" id="{F953400C-1918-3630-45F6-0BE93CDCDF48}"/>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374073" y="101433"/>
            <a:ext cx="11166763" cy="6655134"/>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AD88AB93-BD29-C589-8841-794EFEF0FC9A}"/>
              </a:ext>
            </a:extLst>
          </p:cNvPr>
          <p:cNvSpPr>
            <a:spLocks noGrp="1"/>
          </p:cNvSpPr>
          <p:nvPr>
            <p:ph type="title"/>
          </p:nvPr>
        </p:nvSpPr>
        <p:spPr>
          <a:xfrm>
            <a:off x="374073" y="392834"/>
            <a:ext cx="10515600" cy="549275"/>
          </a:xfrm>
        </p:spPr>
        <p:txBody>
          <a:bodyPr>
            <a:normAutofit fontScale="90000"/>
          </a:bodyPr>
          <a:lstStyle/>
          <a:p>
            <a:pPr algn="ctr"/>
            <a:r>
              <a:rPr lang="en-US" dirty="0"/>
              <a:t>U-net architecture</a:t>
            </a:r>
          </a:p>
        </p:txBody>
      </p:sp>
      <p:sp>
        <p:nvSpPr>
          <p:cNvPr id="4" name="TextBox 3">
            <a:extLst>
              <a:ext uri="{FF2B5EF4-FFF2-40B4-BE49-F238E27FC236}">
                <a16:creationId xmlns:a16="http://schemas.microsoft.com/office/drawing/2014/main" id="{3125C747-F946-4A31-6369-1DEE410ECFCB}"/>
              </a:ext>
            </a:extLst>
          </p:cNvPr>
          <p:cNvSpPr txBox="1"/>
          <p:nvPr/>
        </p:nvSpPr>
        <p:spPr>
          <a:xfrm flipH="1">
            <a:off x="374073" y="6465166"/>
            <a:ext cx="9989128" cy="369332"/>
          </a:xfrm>
          <a:prstGeom prst="rect">
            <a:avLst/>
          </a:prstGeom>
          <a:noFill/>
        </p:spPr>
        <p:txBody>
          <a:bodyPr wrap="square" rtlCol="0">
            <a:spAutoFit/>
          </a:bodyPr>
          <a:lstStyle/>
          <a:p>
            <a:r>
              <a:rPr lang="en-US" dirty="0" err="1"/>
              <a:t>Ronneberger</a:t>
            </a:r>
            <a:r>
              <a:rPr lang="en-US" dirty="0"/>
              <a:t> et al. 2015 </a:t>
            </a:r>
            <a:r>
              <a:rPr lang="en-CA" dirty="0"/>
              <a:t>U-Net: Convolutional Networks for Biomedical Image Segmentation</a:t>
            </a:r>
          </a:p>
        </p:txBody>
      </p:sp>
      <p:sp>
        <p:nvSpPr>
          <p:cNvPr id="5" name="TextBox 4">
            <a:extLst>
              <a:ext uri="{FF2B5EF4-FFF2-40B4-BE49-F238E27FC236}">
                <a16:creationId xmlns:a16="http://schemas.microsoft.com/office/drawing/2014/main" id="{CFD4A923-5FD1-9A96-FC8D-C6307A7E37E3}"/>
              </a:ext>
            </a:extLst>
          </p:cNvPr>
          <p:cNvSpPr txBox="1"/>
          <p:nvPr/>
        </p:nvSpPr>
        <p:spPr>
          <a:xfrm>
            <a:off x="995423" y="2835798"/>
            <a:ext cx="1210588" cy="369332"/>
          </a:xfrm>
          <a:prstGeom prst="rect">
            <a:avLst/>
          </a:prstGeom>
          <a:noFill/>
        </p:spPr>
        <p:txBody>
          <a:bodyPr wrap="none" rtlCol="0">
            <a:spAutoFit/>
          </a:bodyPr>
          <a:lstStyle/>
          <a:p>
            <a:r>
              <a:rPr lang="en-US" dirty="0"/>
              <a:t># Channels</a:t>
            </a:r>
          </a:p>
        </p:txBody>
      </p:sp>
      <p:cxnSp>
        <p:nvCxnSpPr>
          <p:cNvPr id="7" name="Straight Arrow Connector 6">
            <a:extLst>
              <a:ext uri="{FF2B5EF4-FFF2-40B4-BE49-F238E27FC236}">
                <a16:creationId xmlns:a16="http://schemas.microsoft.com/office/drawing/2014/main" id="{7CC37AC7-67B1-4A2C-12A5-50496A8F6CF7}"/>
              </a:ext>
            </a:extLst>
          </p:cNvPr>
          <p:cNvCxnSpPr/>
          <p:nvPr/>
        </p:nvCxnSpPr>
        <p:spPr>
          <a:xfrm flipV="1">
            <a:off x="1770927" y="2662574"/>
            <a:ext cx="92598" cy="26621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4587D6A5-8C62-715F-2343-7987623637E2}"/>
              </a:ext>
            </a:extLst>
          </p:cNvPr>
          <p:cNvSpPr txBox="1"/>
          <p:nvPr/>
        </p:nvSpPr>
        <p:spPr>
          <a:xfrm>
            <a:off x="4965539" y="1377387"/>
            <a:ext cx="1373774" cy="369332"/>
          </a:xfrm>
          <a:prstGeom prst="rect">
            <a:avLst/>
          </a:prstGeom>
          <a:noFill/>
        </p:spPr>
        <p:txBody>
          <a:bodyPr wrap="none" rtlCol="0">
            <a:spAutoFit/>
          </a:bodyPr>
          <a:lstStyle/>
          <a:p>
            <a:r>
              <a:rPr lang="en-US" dirty="0"/>
              <a:t>Skip connect</a:t>
            </a:r>
          </a:p>
        </p:txBody>
      </p:sp>
    </p:spTree>
    <p:extLst>
      <p:ext uri="{BB962C8B-B14F-4D97-AF65-F5344CB8AC3E}">
        <p14:creationId xmlns:p14="http://schemas.microsoft.com/office/powerpoint/2010/main" val="20537397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C18642-8D4E-5EA0-2FDC-D0D28CC30DE9}"/>
              </a:ext>
            </a:extLst>
          </p:cNvPr>
          <p:cNvSpPr>
            <a:spLocks noGrp="1"/>
          </p:cNvSpPr>
          <p:nvPr>
            <p:ph type="title"/>
          </p:nvPr>
        </p:nvSpPr>
        <p:spPr>
          <a:xfrm>
            <a:off x="838200" y="365126"/>
            <a:ext cx="10515600" cy="740748"/>
          </a:xfrm>
        </p:spPr>
        <p:txBody>
          <a:bodyPr/>
          <a:lstStyle/>
          <a:p>
            <a:r>
              <a:rPr lang="en-US" dirty="0"/>
              <a:t>Defining the target label y</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BB1E1C7C-B3D4-2531-70CC-0232773023A3}"/>
                  </a:ext>
                </a:extLst>
              </p:cNvPr>
              <p:cNvSpPr txBox="1">
                <a:spLocks noGrp="1"/>
              </p:cNvSpPr>
              <p:nvPr>
                <p:ph idx="1"/>
              </p:nvPr>
            </p:nvSpPr>
            <p:spPr>
              <a:xfrm>
                <a:off x="267730" y="1870143"/>
                <a:ext cx="1425903" cy="3035383"/>
              </a:xfrm>
              <a:prstGeom prst="rect">
                <a:avLst/>
              </a:prstGeom>
              <a:noFill/>
            </p:spPr>
            <p:txBody>
              <a:bodyPr wrap="none" lIns="0" tIns="0" rIns="0" bIns="0" rtlCol="0">
                <a:spAutoFit/>
              </a:bodyPr>
              <a:lstStyle/>
              <a:p>
                <a:pPr marL="0" indent="0">
                  <a:buNone/>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𝑦</m:t>
                      </m:r>
                      <m:r>
                        <a:rPr lang="en-CA" sz="2800" b="0" i="1" smtClean="0">
                          <a:latin typeface="Cambria Math" panose="02040503050406030204" pitchFamily="18" charset="0"/>
                        </a:rPr>
                        <m:t>=</m:t>
                      </m:r>
                      <m:d>
                        <m:dPr>
                          <m:begChr m:val="["/>
                          <m:endChr m:val="]"/>
                          <m:ctrlPr>
                            <a:rPr lang="en-CA" sz="2800" b="0" i="1" smtClean="0">
                              <a:latin typeface="Cambria Math" panose="02040503050406030204" pitchFamily="18" charset="0"/>
                            </a:rPr>
                          </m:ctrlPr>
                        </m:dPr>
                        <m:e>
                          <m:m>
                            <m:mPr>
                              <m:mcs>
                                <m:mc>
                                  <m:mcPr>
                                    <m:count m:val="1"/>
                                    <m:mcJc m:val="center"/>
                                  </m:mcPr>
                                </m:mc>
                              </m:mcs>
                              <m:ctrlPr>
                                <a:rPr lang="en-CA" sz="2800" b="0" i="1" smtClean="0">
                                  <a:latin typeface="Cambria Math" panose="02040503050406030204" pitchFamily="18" charset="0"/>
                                </a:rPr>
                              </m:ctrlPr>
                            </m:mPr>
                            <m:mr>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𝑝</m:t>
                                    </m:r>
                                  </m:e>
                                  <m:sub>
                                    <m:r>
                                      <a:rPr lang="en-CA" sz="2800" b="0" i="1" smtClean="0">
                                        <a:latin typeface="Cambria Math" panose="02040503050406030204" pitchFamily="18" charset="0"/>
                                      </a:rPr>
                                      <m:t>𝑐</m:t>
                                    </m:r>
                                  </m:sub>
                                </m:sSub>
                              </m:e>
                            </m:mr>
                            <m:mr>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𝑥</m:t>
                                    </m:r>
                                  </m:sub>
                                </m:sSub>
                              </m:e>
                            </m:mr>
                            <m:mr>
                              <m:e>
                                <m:eqArr>
                                  <m:eqArrPr>
                                    <m:ctrlPr>
                                      <a:rPr lang="en-CA" sz="2800" b="0" i="1" smtClean="0">
                                        <a:latin typeface="Cambria Math" panose="02040503050406030204" pitchFamily="18" charset="0"/>
                                      </a:rPr>
                                    </m:ctrlPr>
                                  </m:eqArrPr>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𝑦</m:t>
                                        </m:r>
                                      </m:sub>
                                    </m:sSub>
                                  </m:e>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h</m:t>
                                        </m:r>
                                      </m:sub>
                                    </m:sSub>
                                  </m:e>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𝑏</m:t>
                                        </m:r>
                                      </m:e>
                                      <m:sub>
                                        <m:r>
                                          <a:rPr lang="en-CA" sz="2800" b="0" i="1" smtClean="0">
                                            <a:latin typeface="Cambria Math" panose="02040503050406030204" pitchFamily="18" charset="0"/>
                                          </a:rPr>
                                          <m:t>𝑤</m:t>
                                        </m:r>
                                      </m:sub>
                                    </m:sSub>
                                  </m:e>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𝑐</m:t>
                                        </m:r>
                                      </m:e>
                                      <m:sub>
                                        <m:r>
                                          <a:rPr lang="en-CA" sz="2800" b="0" i="1" smtClean="0">
                                            <a:latin typeface="Cambria Math" panose="02040503050406030204" pitchFamily="18" charset="0"/>
                                          </a:rPr>
                                          <m:t>1</m:t>
                                        </m:r>
                                      </m:sub>
                                    </m:sSub>
                                  </m:e>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𝑐</m:t>
                                        </m:r>
                                      </m:e>
                                      <m:sub>
                                        <m:r>
                                          <a:rPr lang="en-CA" sz="2800" b="0" i="1" smtClean="0">
                                            <a:latin typeface="Cambria Math" panose="02040503050406030204" pitchFamily="18" charset="0"/>
                                          </a:rPr>
                                          <m:t>2</m:t>
                                        </m:r>
                                      </m:sub>
                                    </m:sSub>
                                  </m:e>
                                  <m:e>
                                    <m:sSub>
                                      <m:sSubPr>
                                        <m:ctrlPr>
                                          <a:rPr lang="en-CA" sz="2800" b="0" i="1" smtClean="0">
                                            <a:latin typeface="Cambria Math" panose="02040503050406030204" pitchFamily="18" charset="0"/>
                                          </a:rPr>
                                        </m:ctrlPr>
                                      </m:sSubPr>
                                      <m:e>
                                        <m:r>
                                          <a:rPr lang="en-CA" sz="2800" b="0" i="1" smtClean="0">
                                            <a:latin typeface="Cambria Math" panose="02040503050406030204" pitchFamily="18" charset="0"/>
                                          </a:rPr>
                                          <m:t>𝑐</m:t>
                                        </m:r>
                                      </m:e>
                                      <m:sub>
                                        <m:r>
                                          <a:rPr lang="en-CA" sz="2800" b="0" i="1" smtClean="0">
                                            <a:latin typeface="Cambria Math" panose="02040503050406030204" pitchFamily="18" charset="0"/>
                                          </a:rPr>
                                          <m:t>3</m:t>
                                        </m:r>
                                      </m:sub>
                                    </m:sSub>
                                  </m:e>
                                </m:eqArr>
                              </m:e>
                            </m:mr>
                          </m:m>
                        </m:e>
                      </m:d>
                    </m:oMath>
                  </m:oMathPara>
                </a14:m>
                <a:endParaRPr lang="en-US" sz="2800" dirty="0"/>
              </a:p>
            </p:txBody>
          </p:sp>
        </mc:Choice>
        <mc:Fallback xmlns="">
          <p:sp>
            <p:nvSpPr>
              <p:cNvPr id="4" name="Content Placeholder 3">
                <a:extLst>
                  <a:ext uri="{FF2B5EF4-FFF2-40B4-BE49-F238E27FC236}">
                    <a16:creationId xmlns:a16="http://schemas.microsoft.com/office/drawing/2014/main" id="{BB1E1C7C-B3D4-2531-70CC-0232773023A3}"/>
                  </a:ext>
                </a:extLst>
              </p:cNvPr>
              <p:cNvSpPr txBox="1">
                <a:spLocks noGrp="1" noRot="1" noChangeAspect="1" noMove="1" noResize="1" noEditPoints="1" noAdjustHandles="1" noChangeArrowheads="1" noChangeShapeType="1" noTextEdit="1"/>
              </p:cNvSpPr>
              <p:nvPr>
                <p:ph idx="1"/>
              </p:nvPr>
            </p:nvSpPr>
            <p:spPr>
              <a:xfrm>
                <a:off x="267730" y="1870143"/>
                <a:ext cx="1425903" cy="3035383"/>
              </a:xfrm>
              <a:prstGeom prst="rect">
                <a:avLst/>
              </a:prstGeom>
              <a:blipFill>
                <a:blip r:embed="rId3"/>
                <a:stretch>
                  <a:fillRect l="-6195" t="-8333" b="-458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41F81D9-4FFE-2C8C-B1DC-344542E7D66F}"/>
                  </a:ext>
                </a:extLst>
              </p:cNvPr>
              <p:cNvSpPr txBox="1"/>
              <p:nvPr/>
            </p:nvSpPr>
            <p:spPr>
              <a:xfrm>
                <a:off x="2234514" y="1492977"/>
                <a:ext cx="9788610" cy="944169"/>
              </a:xfrm>
              <a:prstGeom prst="rect">
                <a:avLst/>
              </a:prstGeom>
              <a:noFill/>
            </p:spPr>
            <p:txBody>
              <a:bodyPr wrap="square" rtlCol="0">
                <a:spAutoFit/>
              </a:bodyPr>
              <a:lstStyle/>
              <a:p>
                <a14:m>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𝑝</m:t>
                        </m:r>
                      </m:e>
                      <m:sub>
                        <m:r>
                          <a:rPr lang="en-CA" sz="2800" b="0" i="1" smtClean="0">
                            <a:latin typeface="Cambria Math" panose="02040503050406030204" pitchFamily="18" charset="0"/>
                          </a:rPr>
                          <m:t>𝑐</m:t>
                        </m:r>
                      </m:sub>
                    </m:sSub>
                    <m:r>
                      <a:rPr lang="en-CA" sz="2800" b="0" i="0" smtClean="0">
                        <a:latin typeface="Cambria Math" panose="02040503050406030204" pitchFamily="18" charset="0"/>
                      </a:rPr>
                      <m:t>=1: </m:t>
                    </m:r>
                    <m:r>
                      <m:rPr>
                        <m:sty m:val="p"/>
                      </m:rPr>
                      <a:rPr lang="en-CA" sz="2800" b="0" i="0" smtClean="0">
                        <a:latin typeface="Cambria Math" panose="02040503050406030204" pitchFamily="18" charset="0"/>
                      </a:rPr>
                      <m:t>there</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is</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an</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object</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then</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we</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need</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to</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define</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the</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location</m:t>
                    </m:r>
                    <m:r>
                      <a:rPr lang="en-CA" sz="2800" b="0" i="0" smtClean="0">
                        <a:latin typeface="Cambria Math" panose="02040503050406030204" pitchFamily="18" charset="0"/>
                      </a:rPr>
                      <m:t>,  </m:t>
                    </m:r>
                    <m:r>
                      <m:rPr>
                        <m:sty m:val="p"/>
                      </m:rPr>
                      <a:rPr lang="en-CA" sz="2800" b="0" i="0" smtClean="0">
                        <a:latin typeface="Cambria Math" panose="02040503050406030204" pitchFamily="18" charset="0"/>
                      </a:rPr>
                      <m:t>and</m:t>
                    </m:r>
                    <m:sSub>
                      <m:sSubPr>
                        <m:ctrlPr>
                          <a:rPr lang="en-CA" sz="2800" i="1">
                            <a:latin typeface="Cambria Math" panose="02040503050406030204" pitchFamily="18" charset="0"/>
                          </a:rPr>
                        </m:ctrlPr>
                      </m:sSubPr>
                      <m:e>
                        <m:r>
                          <a:rPr lang="en-CA" sz="2800" b="0" i="1" smtClean="0">
                            <a:latin typeface="Cambria Math" panose="02040503050406030204" pitchFamily="18" charset="0"/>
                          </a:rPr>
                          <m:t> </m:t>
                        </m:r>
                        <m:r>
                          <a:rPr lang="en-CA" sz="2800" i="1">
                            <a:latin typeface="Cambria Math" panose="02040503050406030204" pitchFamily="18" charset="0"/>
                          </a:rPr>
                          <m:t>𝑐</m:t>
                        </m:r>
                      </m:e>
                      <m:sub>
                        <m:r>
                          <a:rPr lang="en-CA" sz="2800" b="0" i="1" smtClean="0">
                            <a:latin typeface="Cambria Math" panose="02040503050406030204" pitchFamily="18" charset="0"/>
                          </a:rPr>
                          <m:t>𝑖</m:t>
                        </m:r>
                      </m:sub>
                    </m:sSub>
                  </m:oMath>
                </a14:m>
                <a:r>
                  <a:rPr lang="en-CA" sz="2800" b="0" dirty="0"/>
                  <a:t> define the probability of which class it is.</a:t>
                </a:r>
              </a:p>
            </p:txBody>
          </p:sp>
        </mc:Choice>
        <mc:Fallback xmlns="">
          <p:sp>
            <p:nvSpPr>
              <p:cNvPr id="7" name="TextBox 6">
                <a:extLst>
                  <a:ext uri="{FF2B5EF4-FFF2-40B4-BE49-F238E27FC236}">
                    <a16:creationId xmlns:a16="http://schemas.microsoft.com/office/drawing/2014/main" id="{E41F81D9-4FFE-2C8C-B1DC-344542E7D66F}"/>
                  </a:ext>
                </a:extLst>
              </p:cNvPr>
              <p:cNvSpPr txBox="1">
                <a:spLocks noRot="1" noChangeAspect="1" noMove="1" noResize="1" noEditPoints="1" noAdjustHandles="1" noChangeArrowheads="1" noChangeShapeType="1" noTextEdit="1"/>
              </p:cNvSpPr>
              <p:nvPr/>
            </p:nvSpPr>
            <p:spPr>
              <a:xfrm>
                <a:off x="2234514" y="1492977"/>
                <a:ext cx="9788610" cy="944169"/>
              </a:xfrm>
              <a:prstGeom prst="rect">
                <a:avLst/>
              </a:prstGeom>
              <a:blipFill>
                <a:blip r:embed="rId4"/>
                <a:stretch>
                  <a:fillRect l="-519" b="-17333"/>
                </a:stretch>
              </a:blipFill>
            </p:spPr>
            <p:txBody>
              <a:bodyPr/>
              <a:lstStyle/>
              <a:p>
                <a:r>
                  <a:rPr lang="en-US">
                    <a:noFill/>
                  </a:rPr>
                  <a:t> </a:t>
                </a:r>
              </a:p>
            </p:txBody>
          </p:sp>
        </mc:Fallback>
      </mc:AlternateContent>
      <p:pic>
        <p:nvPicPr>
          <p:cNvPr id="8" name="Picture 2" descr="Image Classification with Localization | Data Science Blog">
            <a:extLst>
              <a:ext uri="{FF2B5EF4-FFF2-40B4-BE49-F238E27FC236}">
                <a16:creationId xmlns:a16="http://schemas.microsoft.com/office/drawing/2014/main" id="{3E5189EF-A4FE-1D2E-3AEB-26F784DB90AB}"/>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49162" y="2681259"/>
            <a:ext cx="3810000" cy="2133600"/>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 8">
            <a:extLst>
              <a:ext uri="{FF2B5EF4-FFF2-40B4-BE49-F238E27FC236}">
                <a16:creationId xmlns:a16="http://schemas.microsoft.com/office/drawing/2014/main" id="{ECEBB0D8-5FD0-4931-A9F0-2084B5AC09BE}"/>
              </a:ext>
            </a:extLst>
          </p:cNvPr>
          <p:cNvGrpSpPr/>
          <p:nvPr/>
        </p:nvGrpSpPr>
        <p:grpSpPr>
          <a:xfrm>
            <a:off x="2375719" y="2843254"/>
            <a:ext cx="2687077" cy="1954413"/>
            <a:chOff x="1350108" y="1562335"/>
            <a:chExt cx="2687077" cy="1954413"/>
          </a:xfrm>
        </p:grpSpPr>
        <p:sp>
          <p:nvSpPr>
            <p:cNvPr id="10" name="TextBox 9">
              <a:extLst>
                <a:ext uri="{FF2B5EF4-FFF2-40B4-BE49-F238E27FC236}">
                  <a16:creationId xmlns:a16="http://schemas.microsoft.com/office/drawing/2014/main" id="{7E13A86D-DF9F-D6AB-B809-DD45D6E6ABD4}"/>
                </a:ext>
              </a:extLst>
            </p:cNvPr>
            <p:cNvSpPr txBox="1"/>
            <p:nvPr/>
          </p:nvSpPr>
          <p:spPr>
            <a:xfrm>
              <a:off x="1350108" y="1562335"/>
              <a:ext cx="1194173" cy="523220"/>
            </a:xfrm>
            <a:prstGeom prst="rect">
              <a:avLst/>
            </a:prstGeom>
            <a:noFill/>
          </p:spPr>
          <p:txBody>
            <a:bodyPr wrap="none" rtlCol="0">
              <a:spAutoFit/>
            </a:bodyPr>
            <a:lstStyle/>
            <a:p>
              <a:r>
                <a:rPr lang="en-US" sz="2800" b="1" dirty="0">
                  <a:solidFill>
                    <a:srgbClr val="FFFF00"/>
                  </a:solidFill>
                </a:rPr>
                <a:t>[b</a:t>
              </a:r>
              <a:r>
                <a:rPr lang="en-US" sz="2800" b="1" baseline="-25000" dirty="0">
                  <a:solidFill>
                    <a:srgbClr val="FFFF00"/>
                  </a:solidFill>
                </a:rPr>
                <a:t>x</a:t>
              </a:r>
              <a:r>
                <a:rPr lang="en-US" sz="2800" b="1" dirty="0">
                  <a:solidFill>
                    <a:srgbClr val="FFFF00"/>
                  </a:solidFill>
                </a:rPr>
                <a:t>, b</a:t>
              </a:r>
              <a:r>
                <a:rPr lang="en-US" sz="2800" b="1" baseline="-25000" dirty="0">
                  <a:solidFill>
                    <a:srgbClr val="FFFF00"/>
                  </a:solidFill>
                </a:rPr>
                <a:t>y</a:t>
              </a:r>
              <a:r>
                <a:rPr lang="en-US" sz="2800" b="1" dirty="0">
                  <a:solidFill>
                    <a:srgbClr val="FFFF00"/>
                  </a:solidFill>
                </a:rPr>
                <a:t>]</a:t>
              </a:r>
            </a:p>
          </p:txBody>
        </p:sp>
        <p:sp>
          <p:nvSpPr>
            <p:cNvPr id="11" name="TextBox 10">
              <a:extLst>
                <a:ext uri="{FF2B5EF4-FFF2-40B4-BE49-F238E27FC236}">
                  <a16:creationId xmlns:a16="http://schemas.microsoft.com/office/drawing/2014/main" id="{EB3BF345-D56A-CE3A-CD47-77B4D1C0E2D2}"/>
                </a:ext>
              </a:extLst>
            </p:cNvPr>
            <p:cNvSpPr txBox="1"/>
            <p:nvPr/>
          </p:nvSpPr>
          <p:spPr>
            <a:xfrm>
              <a:off x="3538330" y="2415209"/>
              <a:ext cx="498855" cy="523220"/>
            </a:xfrm>
            <a:prstGeom prst="rect">
              <a:avLst/>
            </a:prstGeom>
            <a:noFill/>
          </p:spPr>
          <p:txBody>
            <a:bodyPr wrap="none" rtlCol="0">
              <a:spAutoFit/>
            </a:bodyPr>
            <a:lstStyle/>
            <a:p>
              <a:r>
                <a:rPr lang="en-US" sz="2800" dirty="0" err="1">
                  <a:solidFill>
                    <a:srgbClr val="FFFF00"/>
                  </a:solidFill>
                </a:rPr>
                <a:t>b</a:t>
              </a:r>
              <a:r>
                <a:rPr lang="en-US" sz="2800" baseline="-25000" dirty="0" err="1">
                  <a:solidFill>
                    <a:srgbClr val="FFFF00"/>
                  </a:solidFill>
                </a:rPr>
                <a:t>h</a:t>
              </a:r>
              <a:endParaRPr lang="en-US" sz="2800" baseline="-25000" dirty="0">
                <a:solidFill>
                  <a:srgbClr val="FFFF00"/>
                </a:solidFill>
              </a:endParaRPr>
            </a:p>
          </p:txBody>
        </p:sp>
        <p:sp>
          <p:nvSpPr>
            <p:cNvPr id="12" name="TextBox 11">
              <a:extLst>
                <a:ext uri="{FF2B5EF4-FFF2-40B4-BE49-F238E27FC236}">
                  <a16:creationId xmlns:a16="http://schemas.microsoft.com/office/drawing/2014/main" id="{E3969706-59B4-C5F6-67E0-C417498DB198}"/>
                </a:ext>
              </a:extLst>
            </p:cNvPr>
            <p:cNvSpPr txBox="1"/>
            <p:nvPr/>
          </p:nvSpPr>
          <p:spPr>
            <a:xfrm>
              <a:off x="2395330" y="2993528"/>
              <a:ext cx="543610" cy="523220"/>
            </a:xfrm>
            <a:prstGeom prst="rect">
              <a:avLst/>
            </a:prstGeom>
            <a:noFill/>
          </p:spPr>
          <p:txBody>
            <a:bodyPr wrap="none" rtlCol="0">
              <a:spAutoFit/>
            </a:bodyPr>
            <a:lstStyle/>
            <a:p>
              <a:r>
                <a:rPr lang="en-US" sz="2800" dirty="0" err="1">
                  <a:solidFill>
                    <a:srgbClr val="FFFF00"/>
                  </a:solidFill>
                </a:rPr>
                <a:t>b</a:t>
              </a:r>
              <a:r>
                <a:rPr lang="en-US" sz="2800" baseline="-25000" dirty="0" err="1">
                  <a:solidFill>
                    <a:srgbClr val="FFFF00"/>
                  </a:solidFill>
                </a:rPr>
                <a:t>w</a:t>
              </a:r>
              <a:endParaRPr lang="en-US" sz="2800" baseline="-25000" dirty="0">
                <a:solidFill>
                  <a:srgbClr val="FFFF00"/>
                </a:solidFill>
              </a:endParaRPr>
            </a:p>
          </p:txBody>
        </p:sp>
      </p:grpSp>
      <mc:AlternateContent xmlns:mc="http://schemas.openxmlformats.org/markup-compatibility/2006" xmlns:a14="http://schemas.microsoft.com/office/drawing/2010/main">
        <mc:Choice Requires="a14">
          <p:sp>
            <p:nvSpPr>
              <p:cNvPr id="17" name="Content Placeholder 3">
                <a:extLst>
                  <a:ext uri="{FF2B5EF4-FFF2-40B4-BE49-F238E27FC236}">
                    <a16:creationId xmlns:a16="http://schemas.microsoft.com/office/drawing/2014/main" id="{69160B32-AD0E-EA34-ACC4-EB703A30AE48}"/>
                  </a:ext>
                </a:extLst>
              </p:cNvPr>
              <p:cNvSpPr txBox="1">
                <a:spLocks/>
              </p:cNvSpPr>
              <p:nvPr/>
            </p:nvSpPr>
            <p:spPr>
              <a:xfrm>
                <a:off x="6001053" y="3016251"/>
                <a:ext cx="2563202" cy="3126177"/>
              </a:xfrm>
              <a:prstGeom prst="rect">
                <a:avLst/>
              </a:prstGeom>
              <a:noFill/>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𝑦</m:t>
                          </m:r>
                        </m:e>
                      </m:acc>
                      <m:r>
                        <a:rPr lang="en-CA" i="1" smtClean="0">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i="1" smtClean="0">
                                  <a:latin typeface="Cambria Math" panose="02040503050406030204" pitchFamily="18" charset="0"/>
                                </a:rPr>
                              </m:ctrlPr>
                            </m:mPr>
                            <m:mr>
                              <m:e>
                                <m:sSub>
                                  <m:sSubPr>
                                    <m:ctrlPr>
                                      <a:rPr lang="en-CA" i="1" smtClean="0">
                                        <a:latin typeface="Cambria Math" panose="02040503050406030204" pitchFamily="18" charset="0"/>
                                      </a:rPr>
                                    </m:ctrlPr>
                                  </m:sSubPr>
                                  <m:e>
                                    <m:r>
                                      <a:rPr lang="en-CA" i="1" smtClean="0">
                                        <a:latin typeface="Cambria Math" panose="02040503050406030204" pitchFamily="18" charset="0"/>
                                      </a:rPr>
                                      <m:t>𝑝</m:t>
                                    </m:r>
                                  </m:e>
                                  <m:sub>
                                    <m:r>
                                      <a:rPr lang="en-CA" i="1" smtClean="0">
                                        <a:latin typeface="Cambria Math" panose="02040503050406030204" pitchFamily="18" charset="0"/>
                                      </a:rPr>
                                      <m:t>𝑐</m:t>
                                    </m:r>
                                  </m:sub>
                                </m:sSub>
                                <m:r>
                                  <m:rPr>
                                    <m:brk m:alnAt="7"/>
                                  </m:rPr>
                                  <a:rPr lang="en-CA" b="0" i="1" smtClean="0">
                                    <a:latin typeface="Cambria Math" panose="02040503050406030204" pitchFamily="18" charset="0"/>
                                  </a:rPr>
                                  <m:t>=</m:t>
                                </m:r>
                                <m:r>
                                  <a:rPr lang="en-CA" b="0" i="1" smtClean="0">
                                    <a:latin typeface="Cambria Math" panose="02040503050406030204" pitchFamily="18" charset="0"/>
                                  </a:rPr>
                                  <m:t>1</m:t>
                                </m:r>
                              </m:e>
                            </m:mr>
                            <m:m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𝑥</m:t>
                                    </m:r>
                                  </m:sub>
                                </m:sSub>
                                <m:r>
                                  <a:rPr lang="en-CA" b="0" i="1" smtClean="0">
                                    <a:latin typeface="Cambria Math" panose="02040503050406030204" pitchFamily="18" charset="0"/>
                                  </a:rPr>
                                  <m:t>=0.33</m:t>
                                </m:r>
                              </m:e>
                            </m:mr>
                            <m:mr>
                              <m:e>
                                <m:eqArr>
                                  <m:eqArrPr>
                                    <m:ctrlPr>
                                      <a:rPr lang="en-CA" i="1" smtClean="0">
                                        <a:latin typeface="Cambria Math" panose="02040503050406030204" pitchFamily="18" charset="0"/>
                                      </a:rPr>
                                    </m:ctrlPr>
                                  </m:eqArrP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𝑦</m:t>
                                        </m:r>
                                      </m:sub>
                                    </m:sSub>
                                    <m:r>
                                      <a:rPr lang="en-CA" b="0" i="1" smtClean="0">
                                        <a:latin typeface="Cambria Math" panose="02040503050406030204" pitchFamily="18" charset="0"/>
                                      </a:rPr>
                                      <m:t>=0.25</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h</m:t>
                                        </m:r>
                                      </m:sub>
                                    </m:sSub>
                                    <m:r>
                                      <a:rPr lang="en-CA" b="0" i="1" smtClean="0">
                                        <a:latin typeface="Cambria Math" panose="02040503050406030204" pitchFamily="18" charset="0"/>
                                      </a:rPr>
                                      <m:t>=0.5</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𝑤</m:t>
                                        </m:r>
                                      </m:sub>
                                    </m:sSub>
                                    <m:r>
                                      <a:rPr lang="en-CA" b="0" i="1" smtClean="0">
                                        <a:latin typeface="Cambria Math" panose="02040503050406030204" pitchFamily="18" charset="0"/>
                                      </a:rPr>
                                      <m:t>=0.35</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1</m:t>
                                        </m:r>
                                      </m:sub>
                                    </m:sSub>
                                    <m:r>
                                      <a:rPr lang="en-CA" b="0" i="1" smtClean="0">
                                        <a:latin typeface="Cambria Math" panose="02040503050406030204" pitchFamily="18" charset="0"/>
                                      </a:rPr>
                                      <m:t>=1</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2</m:t>
                                        </m:r>
                                      </m:sub>
                                    </m:sSub>
                                    <m:r>
                                      <a:rPr lang="en-CA" b="0" i="1" smtClean="0">
                                        <a:latin typeface="Cambria Math" panose="02040503050406030204" pitchFamily="18" charset="0"/>
                                      </a:rPr>
                                      <m:t>=0</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3</m:t>
                                        </m:r>
                                      </m:sub>
                                    </m:sSub>
                                    <m:r>
                                      <a:rPr lang="en-CA" b="0" i="1" smtClean="0">
                                        <a:latin typeface="Cambria Math" panose="02040503050406030204" pitchFamily="18" charset="0"/>
                                      </a:rPr>
                                      <m:t>=0</m:t>
                                    </m:r>
                                  </m:e>
                                </m:eqArr>
                              </m:e>
                            </m:mr>
                          </m:m>
                        </m:e>
                      </m:d>
                    </m:oMath>
                  </m:oMathPara>
                </a14:m>
                <a:endParaRPr lang="en-US" dirty="0"/>
              </a:p>
            </p:txBody>
          </p:sp>
        </mc:Choice>
        <mc:Fallback xmlns="">
          <p:sp>
            <p:nvSpPr>
              <p:cNvPr id="17" name="Content Placeholder 3">
                <a:extLst>
                  <a:ext uri="{FF2B5EF4-FFF2-40B4-BE49-F238E27FC236}">
                    <a16:creationId xmlns:a16="http://schemas.microsoft.com/office/drawing/2014/main" id="{69160B32-AD0E-EA34-ACC4-EB703A30AE48}"/>
                  </a:ext>
                </a:extLst>
              </p:cNvPr>
              <p:cNvSpPr txBox="1">
                <a:spLocks noRot="1" noChangeAspect="1" noMove="1" noResize="1" noEditPoints="1" noAdjustHandles="1" noChangeArrowheads="1" noChangeShapeType="1" noTextEdit="1"/>
              </p:cNvSpPr>
              <p:nvPr/>
            </p:nvSpPr>
            <p:spPr>
              <a:xfrm>
                <a:off x="6001053" y="3016251"/>
                <a:ext cx="2563202" cy="3126177"/>
              </a:xfrm>
              <a:prstGeom prst="rect">
                <a:avLst/>
              </a:prstGeom>
              <a:blipFill>
                <a:blip r:embed="rId6"/>
                <a:stretch>
                  <a:fillRect l="-2463" t="-8097" b="-445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A3242F2F-092A-738E-C6F6-C1E41599598A}"/>
                  </a:ext>
                </a:extLst>
              </p:cNvPr>
              <p:cNvSpPr txBox="1"/>
              <p:nvPr/>
            </p:nvSpPr>
            <p:spPr>
              <a:xfrm>
                <a:off x="4232741" y="4933263"/>
                <a:ext cx="1844800" cy="18498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i="1">
                              <a:latin typeface="Cambria Math" panose="02040503050406030204" pitchFamily="18" charset="0"/>
                            </a:rPr>
                            <m:t>𝑏</m:t>
                          </m:r>
                        </m:e>
                        <m:sub>
                          <m:r>
                            <a:rPr lang="en-CA" sz="2800" i="1">
                              <a:latin typeface="Cambria Math" panose="02040503050406030204" pitchFamily="18" charset="0"/>
                            </a:rPr>
                            <m:t>𝑥</m:t>
                          </m:r>
                        </m:sub>
                      </m:sSub>
                      <m:r>
                        <a:rPr lang="en-CA" sz="2800" i="1">
                          <a:latin typeface="Cambria Math" panose="02040503050406030204" pitchFamily="18" charset="0"/>
                        </a:rPr>
                        <m:t>=0.33,</m:t>
                      </m:r>
                    </m:oMath>
                  </m:oMathPara>
                </a14:m>
                <a:endParaRPr lang="en-CA"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i="1">
                              <a:latin typeface="Cambria Math" panose="02040503050406030204" pitchFamily="18" charset="0"/>
                            </a:rPr>
                            <m:t>𝑦</m:t>
                          </m:r>
                        </m:sub>
                      </m:sSub>
                      <m:r>
                        <a:rPr lang="en-CA" sz="2800" i="1">
                          <a:latin typeface="Cambria Math" panose="02040503050406030204" pitchFamily="18" charset="0"/>
                        </a:rPr>
                        <m:t>=0.25,</m:t>
                      </m:r>
                    </m:oMath>
                  </m:oMathPara>
                </a14:m>
                <a:endParaRPr lang="en-CA"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i="1">
                              <a:latin typeface="Cambria Math" panose="02040503050406030204" pitchFamily="18" charset="0"/>
                            </a:rPr>
                            <m:t>h</m:t>
                          </m:r>
                        </m:sub>
                      </m:sSub>
                      <m:r>
                        <a:rPr lang="en-CA" sz="2800" i="1">
                          <a:latin typeface="Cambria Math" panose="02040503050406030204" pitchFamily="18" charset="0"/>
                        </a:rPr>
                        <m:t>=0.5, </m:t>
                      </m:r>
                    </m:oMath>
                  </m:oMathPara>
                </a14:m>
                <a:endParaRPr lang="en-CA" sz="2800"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CA" sz="2800" i="1">
                              <a:latin typeface="Cambria Math" panose="02040503050406030204" pitchFamily="18" charset="0"/>
                            </a:rPr>
                          </m:ctrlPr>
                        </m:sSubPr>
                        <m:e>
                          <m:r>
                            <a:rPr lang="en-CA" sz="2800" i="1">
                              <a:latin typeface="Cambria Math" panose="02040503050406030204" pitchFamily="18" charset="0"/>
                            </a:rPr>
                            <m:t>𝑏</m:t>
                          </m:r>
                        </m:e>
                        <m:sub>
                          <m:r>
                            <a:rPr lang="en-CA" sz="2800" i="1">
                              <a:latin typeface="Cambria Math" panose="02040503050406030204" pitchFamily="18" charset="0"/>
                            </a:rPr>
                            <m:t>𝑤</m:t>
                          </m:r>
                        </m:sub>
                      </m:sSub>
                      <m:r>
                        <a:rPr lang="en-CA" sz="2800" i="1">
                          <a:latin typeface="Cambria Math" panose="02040503050406030204" pitchFamily="18" charset="0"/>
                        </a:rPr>
                        <m:t>=0.35</m:t>
                      </m:r>
                    </m:oMath>
                  </m:oMathPara>
                </a14:m>
                <a:endParaRPr lang="en-US" sz="2800" dirty="0"/>
              </a:p>
            </p:txBody>
          </p:sp>
        </mc:Choice>
        <mc:Fallback xmlns="">
          <p:sp>
            <p:nvSpPr>
              <p:cNvPr id="18" name="TextBox 17">
                <a:extLst>
                  <a:ext uri="{FF2B5EF4-FFF2-40B4-BE49-F238E27FC236}">
                    <a16:creationId xmlns:a16="http://schemas.microsoft.com/office/drawing/2014/main" id="{A3242F2F-092A-738E-C6F6-C1E41599598A}"/>
                  </a:ext>
                </a:extLst>
              </p:cNvPr>
              <p:cNvSpPr txBox="1">
                <a:spLocks noRot="1" noChangeAspect="1" noMove="1" noResize="1" noEditPoints="1" noAdjustHandles="1" noChangeArrowheads="1" noChangeShapeType="1" noTextEdit="1"/>
              </p:cNvSpPr>
              <p:nvPr/>
            </p:nvSpPr>
            <p:spPr>
              <a:xfrm>
                <a:off x="4232741" y="4933263"/>
                <a:ext cx="1844800" cy="1849865"/>
              </a:xfrm>
              <a:prstGeom prst="rect">
                <a:avLst/>
              </a:prstGeom>
              <a:blipFill>
                <a:blip r:embed="rId7"/>
                <a:stretch>
                  <a:fillRect/>
                </a:stretch>
              </a:blipFill>
            </p:spPr>
            <p:txBody>
              <a:bodyPr/>
              <a:lstStyle/>
              <a:p>
                <a:r>
                  <a:rPr lang="en-US">
                    <a:noFill/>
                  </a:rPr>
                  <a:t> </a:t>
                </a:r>
              </a:p>
            </p:txBody>
          </p:sp>
        </mc:Fallback>
      </mc:AlternateContent>
      <p:sp>
        <p:nvSpPr>
          <p:cNvPr id="19" name="TextBox 18">
            <a:extLst>
              <a:ext uri="{FF2B5EF4-FFF2-40B4-BE49-F238E27FC236}">
                <a16:creationId xmlns:a16="http://schemas.microsoft.com/office/drawing/2014/main" id="{32883EE1-34C3-F8F5-D5D1-E8CB615B3E12}"/>
              </a:ext>
            </a:extLst>
          </p:cNvPr>
          <p:cNvSpPr txBox="1"/>
          <p:nvPr/>
        </p:nvSpPr>
        <p:spPr>
          <a:xfrm>
            <a:off x="1962663" y="4965058"/>
            <a:ext cx="2261196" cy="1815882"/>
          </a:xfrm>
          <a:prstGeom prst="rect">
            <a:avLst/>
          </a:prstGeom>
          <a:noFill/>
        </p:spPr>
        <p:txBody>
          <a:bodyPr wrap="none" rtlCol="0">
            <a:spAutoFit/>
          </a:bodyPr>
          <a:lstStyle/>
          <a:p>
            <a:r>
              <a:rPr lang="en-US" sz="2800" dirty="0"/>
              <a:t>1. Horse</a:t>
            </a:r>
          </a:p>
          <a:p>
            <a:r>
              <a:rPr lang="en-US" sz="2800" dirty="0"/>
              <a:t>2. Cow</a:t>
            </a:r>
          </a:p>
          <a:p>
            <a:r>
              <a:rPr lang="en-US" sz="2800" dirty="0"/>
              <a:t>3. Human</a:t>
            </a:r>
          </a:p>
          <a:p>
            <a:r>
              <a:rPr lang="en-US" sz="2800" dirty="0"/>
              <a:t>4. background</a:t>
            </a:r>
          </a:p>
        </p:txBody>
      </p:sp>
      <mc:AlternateContent xmlns:mc="http://schemas.openxmlformats.org/markup-compatibility/2006" xmlns:a14="http://schemas.microsoft.com/office/drawing/2010/main">
        <mc:Choice Requires="a14">
          <p:sp>
            <p:nvSpPr>
              <p:cNvPr id="21" name="Content Placeholder 3">
                <a:extLst>
                  <a:ext uri="{FF2B5EF4-FFF2-40B4-BE49-F238E27FC236}">
                    <a16:creationId xmlns:a16="http://schemas.microsoft.com/office/drawing/2014/main" id="{4E4044FA-EEEE-0AB1-C688-D3034CDC8AB2}"/>
                  </a:ext>
                </a:extLst>
              </p:cNvPr>
              <p:cNvSpPr txBox="1">
                <a:spLocks/>
              </p:cNvSpPr>
              <p:nvPr/>
            </p:nvSpPr>
            <p:spPr>
              <a:xfrm>
                <a:off x="8964467" y="3016251"/>
                <a:ext cx="2015552" cy="3125664"/>
              </a:xfrm>
              <a:prstGeom prst="rect">
                <a:avLst/>
              </a:prstGeom>
              <a:noFill/>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14:m>
                  <m:oMathPara xmlns:m="http://schemas.openxmlformats.org/officeDocument/2006/math">
                    <m:oMathParaPr>
                      <m:jc m:val="centerGroup"/>
                    </m:oMathParaPr>
                    <m:oMath xmlns:m="http://schemas.openxmlformats.org/officeDocument/2006/math">
                      <m:acc>
                        <m:accPr>
                          <m:chr m:val="̂"/>
                          <m:ctrlPr>
                            <a:rPr lang="en-CA" i="1" smtClean="0">
                              <a:latin typeface="Cambria Math" panose="02040503050406030204" pitchFamily="18" charset="0"/>
                            </a:rPr>
                          </m:ctrlPr>
                        </m:accPr>
                        <m:e>
                          <m:r>
                            <a:rPr lang="en-CA" b="0" i="1" smtClean="0">
                              <a:latin typeface="Cambria Math" panose="02040503050406030204" pitchFamily="18" charset="0"/>
                            </a:rPr>
                            <m:t>𝑦</m:t>
                          </m:r>
                        </m:e>
                      </m:acc>
                      <m:r>
                        <a:rPr lang="en-CA" i="1" smtClean="0">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i="1" smtClean="0">
                                  <a:latin typeface="Cambria Math" panose="02040503050406030204" pitchFamily="18" charset="0"/>
                                </a:rPr>
                              </m:ctrlPr>
                            </m:mPr>
                            <m:mr>
                              <m:e>
                                <m:sSub>
                                  <m:sSubPr>
                                    <m:ctrlPr>
                                      <a:rPr lang="en-CA" i="1" smtClean="0">
                                        <a:latin typeface="Cambria Math" panose="02040503050406030204" pitchFamily="18" charset="0"/>
                                      </a:rPr>
                                    </m:ctrlPr>
                                  </m:sSubPr>
                                  <m:e>
                                    <m:r>
                                      <a:rPr lang="en-CA" i="1" smtClean="0">
                                        <a:latin typeface="Cambria Math" panose="02040503050406030204" pitchFamily="18" charset="0"/>
                                      </a:rPr>
                                      <m:t>𝑝</m:t>
                                    </m:r>
                                  </m:e>
                                  <m:sub>
                                    <m:r>
                                      <a:rPr lang="en-CA" i="1" smtClean="0">
                                        <a:latin typeface="Cambria Math" panose="02040503050406030204" pitchFamily="18" charset="0"/>
                                      </a:rPr>
                                      <m:t>𝑐</m:t>
                                    </m:r>
                                  </m:sub>
                                </m:sSub>
                                <m:r>
                                  <m:rPr>
                                    <m:brk m:alnAt="7"/>
                                  </m:rPr>
                                  <a:rPr lang="en-CA" b="0" i="1" smtClean="0">
                                    <a:latin typeface="Cambria Math" panose="02040503050406030204" pitchFamily="18" charset="0"/>
                                  </a:rPr>
                                  <m:t>=</m:t>
                                </m:r>
                                <m:r>
                                  <a:rPr lang="en-CA" b="0" i="1" smtClean="0">
                                    <a:latin typeface="Cambria Math" panose="02040503050406030204" pitchFamily="18" charset="0"/>
                                  </a:rPr>
                                  <m:t>0</m:t>
                                </m:r>
                              </m:e>
                            </m:mr>
                            <m:m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𝑥</m:t>
                                    </m:r>
                                  </m:sub>
                                </m:sSub>
                                <m:r>
                                  <a:rPr lang="en-CA" b="0" i="1" smtClean="0">
                                    <a:latin typeface="Cambria Math" panose="02040503050406030204" pitchFamily="18" charset="0"/>
                                  </a:rPr>
                                  <m:t>=?</m:t>
                                </m:r>
                              </m:e>
                            </m:mr>
                            <m:mr>
                              <m:e>
                                <m:eqArr>
                                  <m:eqArrPr>
                                    <m:ctrlPr>
                                      <a:rPr lang="en-CA" i="1" smtClean="0">
                                        <a:latin typeface="Cambria Math" panose="02040503050406030204" pitchFamily="18" charset="0"/>
                                      </a:rPr>
                                    </m:ctrlPr>
                                  </m:eqArrP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𝑦</m:t>
                                        </m:r>
                                      </m:sub>
                                    </m:sSub>
                                    <m:r>
                                      <a:rPr lang="en-CA" b="0" i="1" smtClean="0">
                                        <a:latin typeface="Cambria Math" panose="02040503050406030204" pitchFamily="18" charset="0"/>
                                      </a:rPr>
                                      <m:t>=?</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h</m:t>
                                        </m:r>
                                      </m:sub>
                                    </m:sSub>
                                    <m:r>
                                      <a:rPr lang="en-CA" b="0" i="1" smtClean="0">
                                        <a:latin typeface="Cambria Math" panose="02040503050406030204" pitchFamily="18" charset="0"/>
                                      </a:rPr>
                                      <m:t>=?</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𝑤</m:t>
                                        </m:r>
                                      </m:sub>
                                    </m:sSub>
                                    <m:r>
                                      <a:rPr lang="en-CA" b="0" i="1" smtClean="0">
                                        <a:latin typeface="Cambria Math" panose="02040503050406030204" pitchFamily="18" charset="0"/>
                                      </a:rPr>
                                      <m:t>=?</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1</m:t>
                                        </m:r>
                                      </m:sub>
                                    </m:sSub>
                                    <m:r>
                                      <a:rPr lang="en-CA" b="0" i="1" smtClean="0">
                                        <a:latin typeface="Cambria Math" panose="02040503050406030204" pitchFamily="18" charset="0"/>
                                      </a:rPr>
                                      <m:t>=?</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2</m:t>
                                        </m:r>
                                      </m:sub>
                                    </m:sSub>
                                    <m:r>
                                      <a:rPr lang="en-CA" b="0" i="1" smtClean="0">
                                        <a:latin typeface="Cambria Math" panose="02040503050406030204" pitchFamily="18" charset="0"/>
                                      </a:rPr>
                                      <m:t>=?</m:t>
                                    </m:r>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3</m:t>
                                        </m:r>
                                      </m:sub>
                                    </m:sSub>
                                    <m:r>
                                      <a:rPr lang="en-CA" b="0" i="1" smtClean="0">
                                        <a:latin typeface="Cambria Math" panose="02040503050406030204" pitchFamily="18" charset="0"/>
                                      </a:rPr>
                                      <m:t>=?</m:t>
                                    </m:r>
                                  </m:e>
                                </m:eqArr>
                              </m:e>
                            </m:mr>
                          </m:m>
                        </m:e>
                      </m:d>
                    </m:oMath>
                  </m:oMathPara>
                </a14:m>
                <a:endParaRPr lang="en-US" dirty="0"/>
              </a:p>
            </p:txBody>
          </p:sp>
        </mc:Choice>
        <mc:Fallback xmlns="">
          <p:sp>
            <p:nvSpPr>
              <p:cNvPr id="21" name="Content Placeholder 3">
                <a:extLst>
                  <a:ext uri="{FF2B5EF4-FFF2-40B4-BE49-F238E27FC236}">
                    <a16:creationId xmlns:a16="http://schemas.microsoft.com/office/drawing/2014/main" id="{4E4044FA-EEEE-0AB1-C688-D3034CDC8AB2}"/>
                  </a:ext>
                </a:extLst>
              </p:cNvPr>
              <p:cNvSpPr txBox="1">
                <a:spLocks noRot="1" noChangeAspect="1" noMove="1" noResize="1" noEditPoints="1" noAdjustHandles="1" noChangeArrowheads="1" noChangeShapeType="1" noTextEdit="1"/>
              </p:cNvSpPr>
              <p:nvPr/>
            </p:nvSpPr>
            <p:spPr>
              <a:xfrm>
                <a:off x="8964467" y="3016251"/>
                <a:ext cx="2015552" cy="3125664"/>
              </a:xfrm>
              <a:prstGeom prst="rect">
                <a:avLst/>
              </a:prstGeom>
              <a:blipFill>
                <a:blip r:embed="rId8"/>
                <a:stretch>
                  <a:fillRect l="-4403" t="-8502" b="-4453"/>
                </a:stretch>
              </a:blipFill>
            </p:spPr>
            <p:txBody>
              <a:bodyPr/>
              <a:lstStyle/>
              <a:p>
                <a:r>
                  <a:rPr lang="en-US">
                    <a:noFill/>
                  </a:rPr>
                  <a:t> </a:t>
                </a:r>
              </a:p>
            </p:txBody>
          </p:sp>
        </mc:Fallback>
      </mc:AlternateContent>
    </p:spTree>
    <p:extLst>
      <p:ext uri="{BB962C8B-B14F-4D97-AF65-F5344CB8AC3E}">
        <p14:creationId xmlns:p14="http://schemas.microsoft.com/office/powerpoint/2010/main" val="27719638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4F324C-CE32-2115-5850-1C66BDED0F1E}"/>
              </a:ext>
            </a:extLst>
          </p:cNvPr>
          <p:cNvSpPr>
            <a:spLocks noGrp="1"/>
          </p:cNvSpPr>
          <p:nvPr>
            <p:ph type="title"/>
          </p:nvPr>
        </p:nvSpPr>
        <p:spPr/>
        <p:txBody>
          <a:bodyPr/>
          <a:lstStyle/>
          <a:p>
            <a:r>
              <a:rPr lang="en-US" dirty="0"/>
              <a:t>Defining loss function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892AEFC5-58E0-6BCD-C97A-38206B10E0CF}"/>
                  </a:ext>
                </a:extLst>
              </p:cNvPr>
              <p:cNvSpPr>
                <a:spLocks noGrp="1"/>
              </p:cNvSpPr>
              <p:nvPr>
                <p:ph idx="1"/>
              </p:nvPr>
            </p:nvSpPr>
            <p:spPr/>
            <p:txBody>
              <a:bodyPr/>
              <a:lstStyle/>
              <a:p>
                <a14:m>
                  <m:oMath xmlns:m="http://schemas.openxmlformats.org/officeDocument/2006/math">
                    <m:r>
                      <a:rPr lang="en-US" i="1" smtClean="0">
                        <a:latin typeface="Cambria Math" panose="02040503050406030204" pitchFamily="18" charset="0"/>
                        <a:ea typeface="Cambria Math" panose="02040503050406030204" pitchFamily="18" charset="0"/>
                      </a:rPr>
                      <m:t>ℒ</m:t>
                    </m:r>
                    <m:d>
                      <m:dPr>
                        <m:ctrlPr>
                          <a:rPr lang="en-CA" b="0" i="1" smtClean="0">
                            <a:latin typeface="Cambria Math" panose="02040503050406030204" pitchFamily="18" charset="0"/>
                            <a:ea typeface="Cambria Math" panose="02040503050406030204" pitchFamily="18" charset="0"/>
                          </a:rPr>
                        </m:ctrlPr>
                      </m:dPr>
                      <m:e>
                        <m:acc>
                          <m:accPr>
                            <m:chr m:val="̂"/>
                            <m:ctrlPr>
                              <a:rPr lang="en-CA" b="0" i="1" smtClean="0">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𝑦</m:t>
                            </m:r>
                          </m:e>
                        </m:acc>
                        <m:r>
                          <a:rPr lang="en-CA" b="0" i="1" smtClean="0">
                            <a:latin typeface="Cambria Math" panose="02040503050406030204" pitchFamily="18" charset="0"/>
                            <a:ea typeface="Cambria Math" panose="02040503050406030204" pitchFamily="18" charset="0"/>
                          </a:rPr>
                          <m:t>,</m:t>
                        </m:r>
                        <m:r>
                          <a:rPr lang="en-CA" b="0" i="1" smtClean="0">
                            <a:latin typeface="Cambria Math" panose="02040503050406030204" pitchFamily="18" charset="0"/>
                            <a:ea typeface="Cambria Math" panose="02040503050406030204" pitchFamily="18" charset="0"/>
                          </a:rPr>
                          <m:t>𝑦</m:t>
                        </m:r>
                      </m:e>
                    </m:d>
                    <m:r>
                      <a:rPr lang="en-CA" b="0" i="1" smtClean="0">
                        <a:latin typeface="Cambria Math" panose="02040503050406030204" pitchFamily="18" charset="0"/>
                        <a:ea typeface="Cambria Math" panose="02040503050406030204" pitchFamily="18" charset="0"/>
                      </a:rPr>
                      <m:t>=</m:t>
                    </m:r>
                    <m:d>
                      <m:dPr>
                        <m:begChr m:val="{"/>
                        <m:endChr m:val=""/>
                        <m:ctrlPr>
                          <a:rPr lang="en-CA" b="0" i="1" smtClean="0">
                            <a:latin typeface="Cambria Math" panose="02040503050406030204" pitchFamily="18" charset="0"/>
                            <a:ea typeface="Cambria Math" panose="02040503050406030204" pitchFamily="18" charset="0"/>
                          </a:rPr>
                        </m:ctrlPr>
                      </m:dPr>
                      <m:e>
                        <m:eqArr>
                          <m:eqArrPr>
                            <m:ctrlPr>
                              <a:rPr lang="en-CA" b="0" i="1" smtClean="0">
                                <a:latin typeface="Cambria Math" panose="02040503050406030204" pitchFamily="18" charset="0"/>
                                <a:ea typeface="Cambria Math" panose="02040503050406030204" pitchFamily="18" charset="0"/>
                              </a:rPr>
                            </m:ctrlPr>
                          </m:eqArrPr>
                          <m:e>
                            <m:sSup>
                              <m:sSupPr>
                                <m:ctrlPr>
                                  <a:rPr lang="en-CA" b="0" i="1" smtClean="0">
                                    <a:latin typeface="Cambria Math" panose="02040503050406030204" pitchFamily="18" charset="0"/>
                                    <a:ea typeface="Cambria Math" panose="02040503050406030204" pitchFamily="18" charset="0"/>
                                  </a:rPr>
                                </m:ctrlPr>
                              </m:sSupPr>
                              <m:e>
                                <m:d>
                                  <m:dPr>
                                    <m:ctrlPr>
                                      <a:rPr lang="en-CA" b="0" i="1" smtClean="0">
                                        <a:latin typeface="Cambria Math" panose="02040503050406030204" pitchFamily="18" charset="0"/>
                                        <a:ea typeface="Cambria Math" panose="02040503050406030204" pitchFamily="18" charset="0"/>
                                      </a:rPr>
                                    </m:ctrlPr>
                                  </m:dPr>
                                  <m:e>
                                    <m:sSub>
                                      <m:sSubPr>
                                        <m:ctrlPr>
                                          <a:rPr lang="en-CA" b="0" i="1" smtClean="0">
                                            <a:latin typeface="Cambria Math" panose="02040503050406030204" pitchFamily="18" charset="0"/>
                                            <a:ea typeface="Cambria Math" panose="02040503050406030204" pitchFamily="18" charset="0"/>
                                          </a:rPr>
                                        </m:ctrlPr>
                                      </m:sSubPr>
                                      <m:e>
                                        <m:acc>
                                          <m:accPr>
                                            <m:chr m:val="̂"/>
                                            <m:ctrlPr>
                                              <a:rPr lang="en-CA" b="0" i="1" smtClean="0">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𝑦</m:t>
                                            </m:r>
                                          </m:e>
                                        </m:acc>
                                      </m:e>
                                      <m:sub>
                                        <m:r>
                                          <a:rPr lang="en-CA" b="0" i="1" smtClean="0">
                                            <a:latin typeface="Cambria Math" panose="02040503050406030204" pitchFamily="18" charset="0"/>
                                            <a:ea typeface="Cambria Math" panose="02040503050406030204" pitchFamily="18" charset="0"/>
                                          </a:rPr>
                                          <m:t>1</m:t>
                                        </m:r>
                                      </m:sub>
                                    </m:sSub>
                                    <m:r>
                                      <a:rPr lang="en-CA" b="0" i="1" smtClean="0">
                                        <a:latin typeface="Cambria Math" panose="02040503050406030204" pitchFamily="18" charset="0"/>
                                        <a:ea typeface="Cambria Math" panose="02040503050406030204" pitchFamily="18" charset="0"/>
                                      </a:rPr>
                                      <m:t>−</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𝑦</m:t>
                                        </m:r>
                                      </m:e>
                                      <m:sub>
                                        <m:r>
                                          <a:rPr lang="en-CA" b="0" i="1" smtClean="0">
                                            <a:latin typeface="Cambria Math" panose="02040503050406030204" pitchFamily="18" charset="0"/>
                                            <a:ea typeface="Cambria Math" panose="02040503050406030204" pitchFamily="18" charset="0"/>
                                          </a:rPr>
                                          <m:t>1</m:t>
                                        </m:r>
                                      </m:sub>
                                    </m:sSub>
                                  </m:e>
                                </m:d>
                              </m:e>
                              <m:sup>
                                <m:r>
                                  <a:rPr lang="en-CA" b="0" i="1" smtClean="0">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m:t>
                            </m:r>
                            <m:sSup>
                              <m:sSupPr>
                                <m:ctrlPr>
                                  <a:rPr lang="en-CA" i="1">
                                    <a:latin typeface="Cambria Math" panose="02040503050406030204" pitchFamily="18" charset="0"/>
                                    <a:ea typeface="Cambria Math" panose="02040503050406030204" pitchFamily="18" charset="0"/>
                                  </a:rPr>
                                </m:ctrlPr>
                              </m:sSupPr>
                              <m:e>
                                <m:d>
                                  <m:dPr>
                                    <m:ctrlPr>
                                      <a:rPr lang="en-CA" i="1">
                                        <a:latin typeface="Cambria Math" panose="02040503050406030204" pitchFamily="18" charset="0"/>
                                        <a:ea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𝑦</m:t>
                                            </m:r>
                                          </m:e>
                                        </m:acc>
                                      </m:e>
                                      <m:sub>
                                        <m:r>
                                          <a:rPr lang="en-CA" b="0" i="1" smtClean="0">
                                            <a:latin typeface="Cambria Math" panose="02040503050406030204" pitchFamily="18" charset="0"/>
                                            <a:ea typeface="Cambria Math" panose="02040503050406030204" pitchFamily="18" charset="0"/>
                                          </a:rPr>
                                          <m:t>8</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𝑦</m:t>
                                        </m:r>
                                      </m:e>
                                      <m:sub>
                                        <m:r>
                                          <a:rPr lang="en-CA" b="0" i="1" smtClean="0">
                                            <a:latin typeface="Cambria Math" panose="02040503050406030204" pitchFamily="18" charset="0"/>
                                            <a:ea typeface="Cambria Math" panose="02040503050406030204" pitchFamily="18" charset="0"/>
                                          </a:rPr>
                                          <m:t>8</m:t>
                                        </m:r>
                                      </m:sub>
                                    </m:sSub>
                                  </m:e>
                                </m:d>
                              </m:e>
                              <m:sup>
                                <m:r>
                                  <a:rPr lang="en-CA" i="1">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𝑖𝑓</m:t>
                            </m:r>
                            <m:r>
                              <a:rPr lang="en-CA" b="0" i="1" smtClean="0">
                                <a:latin typeface="Cambria Math" panose="02040503050406030204" pitchFamily="18" charset="0"/>
                                <a:ea typeface="Cambria Math" panose="02040503050406030204" pitchFamily="18" charset="0"/>
                              </a:rPr>
                              <m:t> </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𝑦</m:t>
                                </m:r>
                              </m:e>
                              <m:sub>
                                <m:r>
                                  <a:rPr lang="en-CA" b="0" i="1" smtClean="0">
                                    <a:latin typeface="Cambria Math" panose="02040503050406030204" pitchFamily="18" charset="0"/>
                                    <a:ea typeface="Cambria Math" panose="02040503050406030204" pitchFamily="18" charset="0"/>
                                  </a:rPr>
                                  <m:t>1</m:t>
                                </m:r>
                              </m:sub>
                            </m:sSub>
                            <m:r>
                              <a:rPr lang="en-CA" b="0" i="1" smtClean="0">
                                <a:latin typeface="Cambria Math" panose="02040503050406030204" pitchFamily="18" charset="0"/>
                                <a:ea typeface="Cambria Math" panose="02040503050406030204" pitchFamily="18" charset="0"/>
                              </a:rPr>
                              <m:t>=1</m:t>
                            </m:r>
                          </m:e>
                          <m:e>
                            <m:sSup>
                              <m:sSupPr>
                                <m:ctrlPr>
                                  <a:rPr lang="en-CA" i="1">
                                    <a:latin typeface="Cambria Math" panose="02040503050406030204" pitchFamily="18" charset="0"/>
                                    <a:ea typeface="Cambria Math" panose="02040503050406030204" pitchFamily="18" charset="0"/>
                                  </a:rPr>
                                </m:ctrlPr>
                              </m:sSupPr>
                              <m:e>
                                <m:d>
                                  <m:dPr>
                                    <m:ctrlPr>
                                      <a:rPr lang="en-CA" i="1">
                                        <a:latin typeface="Cambria Math" panose="02040503050406030204" pitchFamily="18" charset="0"/>
                                        <a:ea typeface="Cambria Math" panose="02040503050406030204" pitchFamily="18" charset="0"/>
                                      </a:rPr>
                                    </m:ctrlPr>
                                  </m:dPr>
                                  <m:e>
                                    <m:sSub>
                                      <m:sSubPr>
                                        <m:ctrlPr>
                                          <a:rPr lang="en-CA" i="1">
                                            <a:latin typeface="Cambria Math" panose="02040503050406030204" pitchFamily="18" charset="0"/>
                                            <a:ea typeface="Cambria Math" panose="02040503050406030204" pitchFamily="18" charset="0"/>
                                          </a:rPr>
                                        </m:ctrlPr>
                                      </m:sSubPr>
                                      <m:e>
                                        <m:acc>
                                          <m:accPr>
                                            <m:chr m:val="̂"/>
                                            <m:ctrlPr>
                                              <a:rPr lang="en-CA" i="1">
                                                <a:latin typeface="Cambria Math" panose="02040503050406030204" pitchFamily="18" charset="0"/>
                                                <a:ea typeface="Cambria Math" panose="02040503050406030204" pitchFamily="18" charset="0"/>
                                              </a:rPr>
                                            </m:ctrlPr>
                                          </m:accPr>
                                          <m:e>
                                            <m:r>
                                              <a:rPr lang="en-CA" b="0" i="1" smtClean="0">
                                                <a:latin typeface="Cambria Math" panose="02040503050406030204" pitchFamily="18" charset="0"/>
                                                <a:ea typeface="Cambria Math" panose="02040503050406030204" pitchFamily="18" charset="0"/>
                                              </a:rPr>
                                              <m:t>𝑦</m:t>
                                            </m:r>
                                          </m:e>
                                        </m:acc>
                                      </m:e>
                                      <m:sub>
                                        <m:r>
                                          <a:rPr lang="en-CA" b="0" i="1" smtClean="0">
                                            <a:latin typeface="Cambria Math" panose="02040503050406030204" pitchFamily="18" charset="0"/>
                                            <a:ea typeface="Cambria Math" panose="02040503050406030204" pitchFamily="18" charset="0"/>
                                          </a:rPr>
                                          <m:t>1</m:t>
                                        </m:r>
                                      </m:sub>
                                    </m:sSub>
                                    <m:r>
                                      <a:rPr lang="en-CA" i="1">
                                        <a:latin typeface="Cambria Math" panose="02040503050406030204" pitchFamily="18" charset="0"/>
                                        <a:ea typeface="Cambria Math" panose="02040503050406030204" pitchFamily="18" charset="0"/>
                                      </a:rPr>
                                      <m:t>−</m:t>
                                    </m:r>
                                    <m:sSub>
                                      <m:sSubPr>
                                        <m:ctrlPr>
                                          <a:rPr lang="en-CA" i="1">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𝑦</m:t>
                                        </m:r>
                                      </m:e>
                                      <m:sub>
                                        <m:r>
                                          <a:rPr lang="en-CA" b="0" i="1" smtClean="0">
                                            <a:latin typeface="Cambria Math" panose="02040503050406030204" pitchFamily="18" charset="0"/>
                                            <a:ea typeface="Cambria Math" panose="02040503050406030204" pitchFamily="18" charset="0"/>
                                          </a:rPr>
                                          <m:t>1</m:t>
                                        </m:r>
                                      </m:sub>
                                    </m:sSub>
                                  </m:e>
                                </m:d>
                              </m:e>
                              <m:sup>
                                <m:r>
                                  <a:rPr lang="en-CA" i="1">
                                    <a:latin typeface="Cambria Math" panose="02040503050406030204" pitchFamily="18" charset="0"/>
                                    <a:ea typeface="Cambria Math" panose="02040503050406030204" pitchFamily="18" charset="0"/>
                                  </a:rPr>
                                  <m:t>2</m:t>
                                </m:r>
                              </m:sup>
                            </m:sSup>
                            <m:r>
                              <a:rPr lang="en-CA" b="0" i="1" smtClean="0">
                                <a:latin typeface="Cambria Math" panose="02040503050406030204" pitchFamily="18" charset="0"/>
                                <a:ea typeface="Cambria Math" panose="02040503050406030204" pitchFamily="18" charset="0"/>
                              </a:rPr>
                              <m:t>, </m:t>
                            </m:r>
                            <m:r>
                              <a:rPr lang="en-CA" b="0" i="1" smtClean="0">
                                <a:latin typeface="Cambria Math" panose="02040503050406030204" pitchFamily="18" charset="0"/>
                                <a:ea typeface="Cambria Math" panose="02040503050406030204" pitchFamily="18" charset="0"/>
                              </a:rPr>
                              <m:t>𝑖𝑓</m:t>
                            </m:r>
                            <m:r>
                              <a:rPr lang="en-CA" b="0" i="1" smtClean="0">
                                <a:latin typeface="Cambria Math" panose="02040503050406030204" pitchFamily="18" charset="0"/>
                                <a:ea typeface="Cambria Math" panose="02040503050406030204" pitchFamily="18" charset="0"/>
                              </a:rPr>
                              <m:t> </m:t>
                            </m:r>
                            <m:sSub>
                              <m:sSubPr>
                                <m:ctrlPr>
                                  <a:rPr lang="en-CA" b="0" i="1" smtClean="0">
                                    <a:latin typeface="Cambria Math" panose="02040503050406030204" pitchFamily="18" charset="0"/>
                                    <a:ea typeface="Cambria Math" panose="02040503050406030204" pitchFamily="18" charset="0"/>
                                  </a:rPr>
                                </m:ctrlPr>
                              </m:sSubPr>
                              <m:e>
                                <m:r>
                                  <a:rPr lang="en-CA" b="0" i="1" smtClean="0">
                                    <a:latin typeface="Cambria Math" panose="02040503050406030204" pitchFamily="18" charset="0"/>
                                    <a:ea typeface="Cambria Math" panose="02040503050406030204" pitchFamily="18" charset="0"/>
                                  </a:rPr>
                                  <m:t>𝑦</m:t>
                                </m:r>
                              </m:e>
                              <m:sub>
                                <m:r>
                                  <a:rPr lang="en-CA" b="0" i="1" smtClean="0">
                                    <a:latin typeface="Cambria Math" panose="02040503050406030204" pitchFamily="18" charset="0"/>
                                    <a:ea typeface="Cambria Math" panose="02040503050406030204" pitchFamily="18" charset="0"/>
                                  </a:rPr>
                                  <m:t>1</m:t>
                                </m:r>
                              </m:sub>
                            </m:sSub>
                            <m:r>
                              <a:rPr lang="en-CA" b="0" i="1" smtClean="0">
                                <a:latin typeface="Cambria Math" panose="02040503050406030204" pitchFamily="18" charset="0"/>
                                <a:ea typeface="Cambria Math" panose="02040503050406030204" pitchFamily="18" charset="0"/>
                              </a:rPr>
                              <m:t>=0</m:t>
                            </m:r>
                          </m:e>
                        </m:eqArr>
                      </m:e>
                    </m:d>
                  </m:oMath>
                </a14:m>
                <a:endParaRPr lang="en-CA" b="0" dirty="0">
                  <a:ea typeface="Cambria Math" panose="02040503050406030204" pitchFamily="18" charset="0"/>
                </a:endParaRPr>
              </a:p>
              <a:p>
                <a:endParaRPr lang="en-US" dirty="0"/>
              </a:p>
            </p:txBody>
          </p:sp>
        </mc:Choice>
        <mc:Fallback xmlns="">
          <p:sp>
            <p:nvSpPr>
              <p:cNvPr id="3" name="Content Placeholder 2">
                <a:extLst>
                  <a:ext uri="{FF2B5EF4-FFF2-40B4-BE49-F238E27FC236}">
                    <a16:creationId xmlns:a16="http://schemas.microsoft.com/office/drawing/2014/main" id="{892AEFC5-58E0-6BCD-C97A-38206B10E0CF}"/>
                  </a:ext>
                </a:extLst>
              </p:cNvPr>
              <p:cNvSpPr>
                <a:spLocks noGrp="1" noRot="1" noChangeAspect="1" noMove="1" noResize="1" noEditPoints="1" noAdjustHandles="1" noChangeArrowheads="1" noChangeShapeType="1" noTextEdit="1"/>
              </p:cNvSpPr>
              <p:nvPr>
                <p:ph idx="1"/>
              </p:nvPr>
            </p:nvSpPr>
            <p:spPr>
              <a:blipFill>
                <a:blip r:embed="rId3"/>
                <a:stretch>
                  <a:fillRect l="-2654" t="-59884" b="-930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0BF74CAD-8CEA-8DB5-E0D7-C7F5059DCB18}"/>
                  </a:ext>
                </a:extLst>
              </p:cNvPr>
              <p:cNvSpPr txBox="1">
                <a:spLocks/>
              </p:cNvSpPr>
              <p:nvPr/>
            </p:nvSpPr>
            <p:spPr>
              <a:xfrm>
                <a:off x="675503" y="3260985"/>
                <a:ext cx="1425903" cy="3035383"/>
              </a:xfrm>
              <a:prstGeom prst="rect">
                <a:avLst/>
              </a:prstGeom>
              <a:noFill/>
            </p:spPr>
            <p:txBody>
              <a:bodyPr vert="horz" wrap="none" lIns="0" tIns="0" rIns="0" bIns="0" rtlCol="0">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14:m>
                  <m:oMathPara xmlns:m="http://schemas.openxmlformats.org/officeDocument/2006/math">
                    <m:oMathParaPr>
                      <m:jc m:val="centerGroup"/>
                    </m:oMathParaPr>
                    <m:oMath xmlns:m="http://schemas.openxmlformats.org/officeDocument/2006/math">
                      <m:r>
                        <a:rPr lang="en-CA" i="1" smtClean="0">
                          <a:latin typeface="Cambria Math" panose="02040503050406030204" pitchFamily="18" charset="0"/>
                        </a:rPr>
                        <m:t>𝑦</m:t>
                      </m:r>
                      <m:r>
                        <a:rPr lang="en-CA" i="1" smtClean="0">
                          <a:latin typeface="Cambria Math" panose="02040503050406030204" pitchFamily="18" charset="0"/>
                        </a:rPr>
                        <m:t>=</m:t>
                      </m:r>
                      <m:d>
                        <m:dPr>
                          <m:begChr m:val="["/>
                          <m:endChr m:val="]"/>
                          <m:ctrlPr>
                            <a:rPr lang="en-CA" i="1" smtClean="0">
                              <a:latin typeface="Cambria Math" panose="02040503050406030204" pitchFamily="18" charset="0"/>
                            </a:rPr>
                          </m:ctrlPr>
                        </m:dPr>
                        <m:e>
                          <m:m>
                            <m:mPr>
                              <m:mcs>
                                <m:mc>
                                  <m:mcPr>
                                    <m:count m:val="1"/>
                                    <m:mcJc m:val="center"/>
                                  </m:mcPr>
                                </m:mc>
                              </m:mcs>
                              <m:ctrlPr>
                                <a:rPr lang="en-CA" i="1" smtClean="0">
                                  <a:latin typeface="Cambria Math" panose="02040503050406030204" pitchFamily="18" charset="0"/>
                                </a:rPr>
                              </m:ctrlPr>
                            </m:mPr>
                            <m:mr>
                              <m:e>
                                <m:sSub>
                                  <m:sSubPr>
                                    <m:ctrlPr>
                                      <a:rPr lang="en-CA" i="1" smtClean="0">
                                        <a:latin typeface="Cambria Math" panose="02040503050406030204" pitchFamily="18" charset="0"/>
                                      </a:rPr>
                                    </m:ctrlPr>
                                  </m:sSubPr>
                                  <m:e>
                                    <m:r>
                                      <a:rPr lang="en-CA" i="1" smtClean="0">
                                        <a:latin typeface="Cambria Math" panose="02040503050406030204" pitchFamily="18" charset="0"/>
                                      </a:rPr>
                                      <m:t>𝑝</m:t>
                                    </m:r>
                                  </m:e>
                                  <m:sub>
                                    <m:r>
                                      <a:rPr lang="en-CA" i="1" smtClean="0">
                                        <a:latin typeface="Cambria Math" panose="02040503050406030204" pitchFamily="18" charset="0"/>
                                      </a:rPr>
                                      <m:t>𝑐</m:t>
                                    </m:r>
                                  </m:sub>
                                </m:sSub>
                              </m:e>
                            </m:mr>
                            <m:m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𝑥</m:t>
                                    </m:r>
                                  </m:sub>
                                </m:sSub>
                              </m:e>
                            </m:mr>
                            <m:mr>
                              <m:e>
                                <m:eqArr>
                                  <m:eqArrPr>
                                    <m:ctrlPr>
                                      <a:rPr lang="en-CA" i="1" smtClean="0">
                                        <a:latin typeface="Cambria Math" panose="02040503050406030204" pitchFamily="18" charset="0"/>
                                      </a:rPr>
                                    </m:ctrlPr>
                                  </m:eqArrPr>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𝑦</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h</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𝑏</m:t>
                                        </m:r>
                                      </m:e>
                                      <m:sub>
                                        <m:r>
                                          <a:rPr lang="en-CA" i="1" smtClean="0">
                                            <a:latin typeface="Cambria Math" panose="02040503050406030204" pitchFamily="18" charset="0"/>
                                          </a:rPr>
                                          <m:t>𝑤</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1</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2</m:t>
                                        </m:r>
                                      </m:sub>
                                    </m:sSub>
                                  </m:e>
                                  <m:e>
                                    <m:sSub>
                                      <m:sSubPr>
                                        <m:ctrlPr>
                                          <a:rPr lang="en-CA" i="1" smtClean="0">
                                            <a:latin typeface="Cambria Math" panose="02040503050406030204" pitchFamily="18" charset="0"/>
                                          </a:rPr>
                                        </m:ctrlPr>
                                      </m:sSubPr>
                                      <m:e>
                                        <m:r>
                                          <a:rPr lang="en-CA" i="1" smtClean="0">
                                            <a:latin typeface="Cambria Math" panose="02040503050406030204" pitchFamily="18" charset="0"/>
                                          </a:rPr>
                                          <m:t>𝑐</m:t>
                                        </m:r>
                                      </m:e>
                                      <m:sub>
                                        <m:r>
                                          <a:rPr lang="en-CA" i="1" smtClean="0">
                                            <a:latin typeface="Cambria Math" panose="02040503050406030204" pitchFamily="18" charset="0"/>
                                          </a:rPr>
                                          <m:t>3</m:t>
                                        </m:r>
                                      </m:sub>
                                    </m:sSub>
                                  </m:e>
                                </m:eqArr>
                              </m:e>
                            </m:mr>
                          </m:m>
                        </m:e>
                      </m:d>
                    </m:oMath>
                  </m:oMathPara>
                </a14:m>
                <a:endParaRPr lang="en-US" dirty="0"/>
              </a:p>
            </p:txBody>
          </p:sp>
        </mc:Choice>
        <mc:Fallback xmlns="">
          <p:sp>
            <p:nvSpPr>
              <p:cNvPr id="4" name="Content Placeholder 3">
                <a:extLst>
                  <a:ext uri="{FF2B5EF4-FFF2-40B4-BE49-F238E27FC236}">
                    <a16:creationId xmlns:a16="http://schemas.microsoft.com/office/drawing/2014/main" id="{0BF74CAD-8CEA-8DB5-E0D7-C7F5059DCB18}"/>
                  </a:ext>
                </a:extLst>
              </p:cNvPr>
              <p:cNvSpPr txBox="1">
                <a:spLocks noRot="1" noChangeAspect="1" noMove="1" noResize="1" noEditPoints="1" noAdjustHandles="1" noChangeArrowheads="1" noChangeShapeType="1" noTextEdit="1"/>
              </p:cNvSpPr>
              <p:nvPr/>
            </p:nvSpPr>
            <p:spPr>
              <a:xfrm>
                <a:off x="675503" y="3260985"/>
                <a:ext cx="1425903" cy="3035383"/>
              </a:xfrm>
              <a:prstGeom prst="rect">
                <a:avLst/>
              </a:prstGeom>
              <a:blipFill>
                <a:blip r:embed="rId4"/>
                <a:stretch>
                  <a:fillRect l="-5310" t="-8333" b="-4583"/>
                </a:stretch>
              </a:blipFill>
            </p:spPr>
            <p:txBody>
              <a:bodyPr/>
              <a:lstStyle/>
              <a:p>
                <a:r>
                  <a:rPr lang="en-US">
                    <a:noFill/>
                  </a:rPr>
                  <a:t> </a:t>
                </a:r>
              </a:p>
            </p:txBody>
          </p:sp>
        </mc:Fallback>
      </mc:AlternateContent>
      <p:sp>
        <p:nvSpPr>
          <p:cNvPr id="5" name="TextBox 4">
            <a:extLst>
              <a:ext uri="{FF2B5EF4-FFF2-40B4-BE49-F238E27FC236}">
                <a16:creationId xmlns:a16="http://schemas.microsoft.com/office/drawing/2014/main" id="{2B09FDC4-1013-1879-6F83-E0219377F7A8}"/>
              </a:ext>
            </a:extLst>
          </p:cNvPr>
          <p:cNvSpPr txBox="1"/>
          <p:nvPr/>
        </p:nvSpPr>
        <p:spPr>
          <a:xfrm>
            <a:off x="2698318" y="3655291"/>
            <a:ext cx="8818179" cy="2246769"/>
          </a:xfrm>
          <a:prstGeom prst="rect">
            <a:avLst/>
          </a:prstGeom>
          <a:noFill/>
        </p:spPr>
        <p:txBody>
          <a:bodyPr wrap="square" rtlCol="0">
            <a:spAutoFit/>
          </a:bodyPr>
          <a:lstStyle/>
          <a:p>
            <a:r>
              <a:rPr lang="en-US" sz="2800" dirty="0">
                <a:highlight>
                  <a:srgbClr val="FFFF00"/>
                </a:highlight>
              </a:rPr>
              <a:t>In practice you could probably use a log like feature loss for the c1, c2, c3 to the </a:t>
            </a:r>
            <a:r>
              <a:rPr lang="en-US" sz="2800" dirty="0" err="1">
                <a:highlight>
                  <a:srgbClr val="FFFF00"/>
                </a:highlight>
              </a:rPr>
              <a:t>softmax</a:t>
            </a:r>
            <a:r>
              <a:rPr lang="en-US" sz="2800" dirty="0">
                <a:highlight>
                  <a:srgbClr val="FFFF00"/>
                </a:highlight>
              </a:rPr>
              <a:t> output. One of those elements usually you can use squared error or something like squared error for the bounding box coordinates and if a pc you could use something like the logistics regression loss.</a:t>
            </a:r>
          </a:p>
        </p:txBody>
      </p:sp>
    </p:spTree>
    <p:extLst>
      <p:ext uri="{BB962C8B-B14F-4D97-AF65-F5344CB8AC3E}">
        <p14:creationId xmlns:p14="http://schemas.microsoft.com/office/powerpoint/2010/main" val="38071212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2EA6F0-D9B2-799D-798A-3922DC0B9096}"/>
              </a:ext>
            </a:extLst>
          </p:cNvPr>
          <p:cNvSpPr>
            <a:spLocks noGrp="1"/>
          </p:cNvSpPr>
          <p:nvPr>
            <p:ph type="title"/>
          </p:nvPr>
        </p:nvSpPr>
        <p:spPr>
          <a:xfrm>
            <a:off x="838200" y="365126"/>
            <a:ext cx="10515600" cy="810532"/>
          </a:xfrm>
        </p:spPr>
        <p:txBody>
          <a:bodyPr/>
          <a:lstStyle/>
          <a:p>
            <a:r>
              <a:rPr lang="en-CA" dirty="0"/>
              <a:t>Landmark Detection</a:t>
            </a:r>
            <a:endParaRPr lang="en-US" dirty="0"/>
          </a:p>
        </p:txBody>
      </p:sp>
      <p:pic>
        <p:nvPicPr>
          <p:cNvPr id="7" name="Content Placeholder 6" descr="A close-up of a person's chest&#10;&#10;Description automatically generated with low confidence">
            <a:extLst>
              <a:ext uri="{FF2B5EF4-FFF2-40B4-BE49-F238E27FC236}">
                <a16:creationId xmlns:a16="http://schemas.microsoft.com/office/drawing/2014/main" id="{7C2CEA70-5E07-BBE3-5CBC-5ED785E167A0}"/>
              </a:ext>
            </a:extLst>
          </p:cNvPr>
          <p:cNvPicPr>
            <a:picLocks noGrp="1" noChangeAspect="1"/>
          </p:cNvPicPr>
          <p:nvPr>
            <p:ph idx="1"/>
          </p:nvPr>
        </p:nvPicPr>
        <p:blipFill>
          <a:blip r:embed="rId3"/>
          <a:stretch>
            <a:fillRect/>
          </a:stretch>
        </p:blipFill>
        <p:spPr>
          <a:xfrm>
            <a:off x="1028700" y="1651794"/>
            <a:ext cx="3390900" cy="2984500"/>
          </a:xfrm>
        </p:spPr>
      </p:pic>
      <p:sp>
        <p:nvSpPr>
          <p:cNvPr id="8" name="TextBox 7">
            <a:extLst>
              <a:ext uri="{FF2B5EF4-FFF2-40B4-BE49-F238E27FC236}">
                <a16:creationId xmlns:a16="http://schemas.microsoft.com/office/drawing/2014/main" id="{C8B4F00E-7912-AEE7-B098-ABFA49327305}"/>
              </a:ext>
            </a:extLst>
          </p:cNvPr>
          <p:cNvSpPr txBox="1"/>
          <p:nvPr/>
        </p:nvSpPr>
        <p:spPr>
          <a:xfrm>
            <a:off x="5225143" y="1390184"/>
            <a:ext cx="6557554" cy="4832092"/>
          </a:xfrm>
          <a:prstGeom prst="rect">
            <a:avLst/>
          </a:prstGeom>
          <a:noFill/>
        </p:spPr>
        <p:txBody>
          <a:bodyPr wrap="square" rtlCol="0">
            <a:spAutoFit/>
          </a:bodyPr>
          <a:lstStyle/>
          <a:p>
            <a:r>
              <a:rPr lang="en-US" sz="2800" dirty="0"/>
              <a:t>Example: face recognition, we would like to</a:t>
            </a:r>
            <a:r>
              <a:rPr lang="zh-CN" altLang="en-US" sz="2800" dirty="0"/>
              <a:t> </a:t>
            </a:r>
            <a:r>
              <a:rPr lang="en-CA" altLang="zh-CN" sz="2800" dirty="0"/>
              <a:t>detect the edge of eyes, nose, mouth </a:t>
            </a:r>
            <a:r>
              <a:rPr lang="en-CA" altLang="zh-CN" sz="2800" dirty="0" err="1"/>
              <a:t>etc</a:t>
            </a:r>
            <a:r>
              <a:rPr lang="en-CA" altLang="zh-CN" sz="2800" dirty="0"/>
              <a:t>, so our neural network output are a list of landmark coordinates.</a:t>
            </a:r>
          </a:p>
          <a:p>
            <a:endParaRPr lang="en-CA" sz="2800" dirty="0"/>
          </a:p>
          <a:p>
            <a:r>
              <a:rPr lang="en-CA" sz="2800" dirty="0"/>
              <a:t>We need pre-labeled dataset to train the NN model</a:t>
            </a:r>
          </a:p>
          <a:p>
            <a:endParaRPr lang="en-CA" sz="2800" dirty="0"/>
          </a:p>
          <a:p>
            <a:r>
              <a:rPr lang="en-CA" sz="2800" dirty="0"/>
              <a:t>All labels have to be consistent across different images</a:t>
            </a:r>
            <a:endParaRPr lang="en-CA" dirty="0"/>
          </a:p>
          <a:p>
            <a:endParaRPr lang="en-CA" altLang="zh-CN" sz="2800" dirty="0"/>
          </a:p>
        </p:txBody>
      </p:sp>
    </p:spTree>
    <p:extLst>
      <p:ext uri="{BB962C8B-B14F-4D97-AF65-F5344CB8AC3E}">
        <p14:creationId xmlns:p14="http://schemas.microsoft.com/office/powerpoint/2010/main" val="305814029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16BBD0-5A4B-66BB-2872-646CC09C6A9C}"/>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CD7CB537-B11B-3F82-3971-92F15397DF74}"/>
              </a:ext>
            </a:extLst>
          </p:cNvPr>
          <p:cNvSpPr>
            <a:spLocks noGrp="1"/>
          </p:cNvSpPr>
          <p:nvPr>
            <p:ph idx="1"/>
          </p:nvPr>
        </p:nvSpPr>
        <p:spPr/>
        <p:txBody>
          <a:bodyPr/>
          <a:lstStyle/>
          <a:p>
            <a:r>
              <a:rPr lang="en-US" dirty="0"/>
              <a:t>https://</a:t>
            </a:r>
            <a:r>
              <a:rPr lang="en-US" dirty="0" err="1"/>
              <a:t>www.analyticsvidhya.com</a:t>
            </a:r>
            <a:r>
              <a:rPr lang="en-US" dirty="0"/>
              <a:t>/blog/2021/12/landmark-detection-with-deep-learning/#:~:text=What%20is%20Landmark%20Detection%3F,is%20used%20by%20Google%20Maps.</a:t>
            </a:r>
          </a:p>
        </p:txBody>
      </p:sp>
    </p:spTree>
    <p:extLst>
      <p:ext uri="{BB962C8B-B14F-4D97-AF65-F5344CB8AC3E}">
        <p14:creationId xmlns:p14="http://schemas.microsoft.com/office/powerpoint/2010/main" val="185449937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Car on the road Images, Stock Photos &amp; Vectors | Shutterstock">
            <a:extLst>
              <a:ext uri="{FF2B5EF4-FFF2-40B4-BE49-F238E27FC236}">
                <a16:creationId xmlns:a16="http://schemas.microsoft.com/office/drawing/2014/main" id="{B6B123C4-4BD1-4B72-4FE2-D31CD860CA9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878955" y="1439672"/>
            <a:ext cx="5686023" cy="3702051"/>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297985D7-0579-0AD9-8574-5307DA487EBA}"/>
              </a:ext>
            </a:extLst>
          </p:cNvPr>
          <p:cNvSpPr>
            <a:spLocks noGrp="1"/>
          </p:cNvSpPr>
          <p:nvPr>
            <p:ph type="title"/>
          </p:nvPr>
        </p:nvSpPr>
        <p:spPr>
          <a:xfrm>
            <a:off x="838200" y="365125"/>
            <a:ext cx="10515600" cy="949325"/>
          </a:xfrm>
        </p:spPr>
        <p:txBody>
          <a:bodyPr/>
          <a:lstStyle/>
          <a:p>
            <a:r>
              <a:rPr lang="en-US" dirty="0"/>
              <a:t>Sliding window detection </a:t>
            </a:r>
          </a:p>
        </p:txBody>
      </p:sp>
      <p:grpSp>
        <p:nvGrpSpPr>
          <p:cNvPr id="4" name="Group 3">
            <a:extLst>
              <a:ext uri="{FF2B5EF4-FFF2-40B4-BE49-F238E27FC236}">
                <a16:creationId xmlns:a16="http://schemas.microsoft.com/office/drawing/2014/main" id="{2F3B032B-23F6-92D8-AE97-889815689C94}"/>
              </a:ext>
            </a:extLst>
          </p:cNvPr>
          <p:cNvGrpSpPr/>
          <p:nvPr/>
        </p:nvGrpSpPr>
        <p:grpSpPr>
          <a:xfrm>
            <a:off x="3166981" y="1402805"/>
            <a:ext cx="2254333" cy="4729947"/>
            <a:chOff x="3851233" y="1360762"/>
            <a:chExt cx="2254333" cy="4729947"/>
          </a:xfrm>
        </p:grpSpPr>
        <p:pic>
          <p:nvPicPr>
            <p:cNvPr id="6" name="Picture 5" descr="A red car on a road&#10;&#10;Description automatically generated with medium confidence">
              <a:extLst>
                <a:ext uri="{FF2B5EF4-FFF2-40B4-BE49-F238E27FC236}">
                  <a16:creationId xmlns:a16="http://schemas.microsoft.com/office/drawing/2014/main" id="{E3D8A1D5-4C18-6418-3D07-2DFD2F650607}"/>
                </a:ext>
              </a:extLst>
            </p:cNvPr>
            <p:cNvPicPr>
              <a:picLocks noChangeAspect="1"/>
            </p:cNvPicPr>
            <p:nvPr/>
          </p:nvPicPr>
          <p:blipFill>
            <a:blip r:embed="rId4"/>
            <a:stretch>
              <a:fillRect/>
            </a:stretch>
          </p:blipFill>
          <p:spPr>
            <a:xfrm>
              <a:off x="3860799" y="1360762"/>
              <a:ext cx="2235201" cy="1369962"/>
            </a:xfrm>
            <a:prstGeom prst="rect">
              <a:avLst/>
            </a:prstGeom>
          </p:spPr>
        </p:pic>
        <p:pic>
          <p:nvPicPr>
            <p:cNvPr id="8" name="Picture 7" descr="A white car on a road&#10;&#10;Description automatically generated with medium confidence">
              <a:extLst>
                <a:ext uri="{FF2B5EF4-FFF2-40B4-BE49-F238E27FC236}">
                  <a16:creationId xmlns:a16="http://schemas.microsoft.com/office/drawing/2014/main" id="{CF16C94C-E121-9117-C40E-CF91B46B9FB1}"/>
                </a:ext>
              </a:extLst>
            </p:cNvPr>
            <p:cNvPicPr>
              <a:picLocks noChangeAspect="1"/>
            </p:cNvPicPr>
            <p:nvPr/>
          </p:nvPicPr>
          <p:blipFill>
            <a:blip r:embed="rId5"/>
            <a:stretch>
              <a:fillRect/>
            </a:stretch>
          </p:blipFill>
          <p:spPr>
            <a:xfrm>
              <a:off x="3851233" y="3094830"/>
              <a:ext cx="2244767" cy="1372393"/>
            </a:xfrm>
            <a:prstGeom prst="rect">
              <a:avLst/>
            </a:prstGeom>
          </p:spPr>
        </p:pic>
        <p:pic>
          <p:nvPicPr>
            <p:cNvPr id="14" name="Picture 13" descr="A blue car parked on a beach&#10;&#10;Description automatically generated with low confidence">
              <a:extLst>
                <a:ext uri="{FF2B5EF4-FFF2-40B4-BE49-F238E27FC236}">
                  <a16:creationId xmlns:a16="http://schemas.microsoft.com/office/drawing/2014/main" id="{2A64BF52-81CF-EC31-B167-933A51F5DD5D}"/>
                </a:ext>
              </a:extLst>
            </p:cNvPr>
            <p:cNvPicPr>
              <a:picLocks noChangeAspect="1"/>
            </p:cNvPicPr>
            <p:nvPr/>
          </p:nvPicPr>
          <p:blipFill>
            <a:blip r:embed="rId6"/>
            <a:stretch>
              <a:fillRect/>
            </a:stretch>
          </p:blipFill>
          <p:spPr>
            <a:xfrm>
              <a:off x="3860799" y="4687358"/>
              <a:ext cx="2244767" cy="1403351"/>
            </a:xfrm>
            <a:prstGeom prst="rect">
              <a:avLst/>
            </a:prstGeom>
          </p:spPr>
        </p:pic>
      </p:grpSp>
      <p:grpSp>
        <p:nvGrpSpPr>
          <p:cNvPr id="3" name="Group 2">
            <a:extLst>
              <a:ext uri="{FF2B5EF4-FFF2-40B4-BE49-F238E27FC236}">
                <a16:creationId xmlns:a16="http://schemas.microsoft.com/office/drawing/2014/main" id="{2672C005-B290-F9C4-A091-A8A7546D4141}"/>
              </a:ext>
            </a:extLst>
          </p:cNvPr>
          <p:cNvGrpSpPr/>
          <p:nvPr/>
        </p:nvGrpSpPr>
        <p:grpSpPr>
          <a:xfrm>
            <a:off x="627022" y="1439672"/>
            <a:ext cx="2263897" cy="4682708"/>
            <a:chOff x="1241384" y="1446742"/>
            <a:chExt cx="2263897" cy="4682708"/>
          </a:xfrm>
        </p:grpSpPr>
        <p:pic>
          <p:nvPicPr>
            <p:cNvPr id="16" name="Picture 15" descr="A picture containing text, grass, way, road&#10;&#10;Description automatically generated">
              <a:extLst>
                <a:ext uri="{FF2B5EF4-FFF2-40B4-BE49-F238E27FC236}">
                  <a16:creationId xmlns:a16="http://schemas.microsoft.com/office/drawing/2014/main" id="{8B4EC721-16BC-693E-1E50-B0C2C38880A9}"/>
                </a:ext>
              </a:extLst>
            </p:cNvPr>
            <p:cNvPicPr>
              <a:picLocks noChangeAspect="1"/>
            </p:cNvPicPr>
            <p:nvPr/>
          </p:nvPicPr>
          <p:blipFill>
            <a:blip r:embed="rId7"/>
            <a:stretch>
              <a:fillRect/>
            </a:stretch>
          </p:blipFill>
          <p:spPr>
            <a:xfrm>
              <a:off x="1250949" y="1446742"/>
              <a:ext cx="2197100" cy="1384300"/>
            </a:xfrm>
            <a:prstGeom prst="rect">
              <a:avLst/>
            </a:prstGeom>
          </p:spPr>
        </p:pic>
        <p:pic>
          <p:nvPicPr>
            <p:cNvPr id="23" name="Picture 22" descr="A picture containing outdoor&#10;&#10;Description automatically generated">
              <a:extLst>
                <a:ext uri="{FF2B5EF4-FFF2-40B4-BE49-F238E27FC236}">
                  <a16:creationId xmlns:a16="http://schemas.microsoft.com/office/drawing/2014/main" id="{CDF71414-BA52-4DC2-6ABA-0AFD970F6E7F}"/>
                </a:ext>
              </a:extLst>
            </p:cNvPr>
            <p:cNvPicPr>
              <a:picLocks noChangeAspect="1"/>
            </p:cNvPicPr>
            <p:nvPr/>
          </p:nvPicPr>
          <p:blipFill>
            <a:blip r:embed="rId8"/>
            <a:stretch>
              <a:fillRect/>
            </a:stretch>
          </p:blipFill>
          <p:spPr>
            <a:xfrm>
              <a:off x="1260515" y="4687358"/>
              <a:ext cx="2244766" cy="1442092"/>
            </a:xfrm>
            <a:prstGeom prst="rect">
              <a:avLst/>
            </a:prstGeom>
          </p:spPr>
        </p:pic>
        <p:pic>
          <p:nvPicPr>
            <p:cNvPr id="25" name="Picture 24">
              <a:extLst>
                <a:ext uri="{FF2B5EF4-FFF2-40B4-BE49-F238E27FC236}">
                  <a16:creationId xmlns:a16="http://schemas.microsoft.com/office/drawing/2014/main" id="{2226EE96-431C-6F44-B72F-63E4A147314C}"/>
                </a:ext>
              </a:extLst>
            </p:cNvPr>
            <p:cNvPicPr>
              <a:picLocks noChangeAspect="1"/>
            </p:cNvPicPr>
            <p:nvPr/>
          </p:nvPicPr>
          <p:blipFill>
            <a:blip r:embed="rId9"/>
            <a:stretch>
              <a:fillRect/>
            </a:stretch>
          </p:blipFill>
          <p:spPr>
            <a:xfrm>
              <a:off x="1241384" y="3034140"/>
              <a:ext cx="2254331" cy="1481418"/>
            </a:xfrm>
            <a:prstGeom prst="rect">
              <a:avLst/>
            </a:prstGeom>
          </p:spPr>
        </p:pic>
      </p:grpSp>
      <p:sp>
        <p:nvSpPr>
          <p:cNvPr id="5" name="Frame 4">
            <a:extLst>
              <a:ext uri="{FF2B5EF4-FFF2-40B4-BE49-F238E27FC236}">
                <a16:creationId xmlns:a16="http://schemas.microsoft.com/office/drawing/2014/main" id="{FB37E91E-C73D-C1B6-9A41-90D0C5525847}"/>
              </a:ext>
            </a:extLst>
          </p:cNvPr>
          <p:cNvSpPr/>
          <p:nvPr/>
        </p:nvSpPr>
        <p:spPr>
          <a:xfrm>
            <a:off x="5951579" y="1450770"/>
            <a:ext cx="828675" cy="774891"/>
          </a:xfrm>
          <a:prstGeom prst="fram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Frame 6">
            <a:extLst>
              <a:ext uri="{FF2B5EF4-FFF2-40B4-BE49-F238E27FC236}">
                <a16:creationId xmlns:a16="http://schemas.microsoft.com/office/drawing/2014/main" id="{0C9A7C99-5FE2-ED42-A506-899D895F8223}"/>
              </a:ext>
            </a:extLst>
          </p:cNvPr>
          <p:cNvSpPr/>
          <p:nvPr/>
        </p:nvSpPr>
        <p:spPr>
          <a:xfrm>
            <a:off x="5951579" y="2522483"/>
            <a:ext cx="1584338" cy="1371600"/>
          </a:xfrm>
          <a:prstGeom prst="frame">
            <a:avLst>
              <a:gd name="adj1" fmla="val 680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Frame 9">
            <a:extLst>
              <a:ext uri="{FF2B5EF4-FFF2-40B4-BE49-F238E27FC236}">
                <a16:creationId xmlns:a16="http://schemas.microsoft.com/office/drawing/2014/main" id="{D589D344-FDC6-215F-5207-6F6A680B00E1}"/>
              </a:ext>
            </a:extLst>
          </p:cNvPr>
          <p:cNvSpPr/>
          <p:nvPr/>
        </p:nvSpPr>
        <p:spPr>
          <a:xfrm>
            <a:off x="7010978" y="1450770"/>
            <a:ext cx="472965" cy="457200"/>
          </a:xfrm>
          <a:prstGeom prst="frame">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53664074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C2B44A-597C-7119-977D-D97D99235E33}"/>
              </a:ext>
            </a:extLst>
          </p:cNvPr>
          <p:cNvSpPr>
            <a:spLocks noGrp="1"/>
          </p:cNvSpPr>
          <p:nvPr>
            <p:ph type="title"/>
          </p:nvPr>
        </p:nvSpPr>
        <p:spPr>
          <a:xfrm>
            <a:off x="838200" y="220662"/>
            <a:ext cx="10515600" cy="920750"/>
          </a:xfrm>
        </p:spPr>
        <p:txBody>
          <a:bodyPr>
            <a:normAutofit/>
          </a:bodyPr>
          <a:lstStyle/>
          <a:p>
            <a:r>
              <a:rPr lang="en-US" sz="4000" dirty="0"/>
              <a:t>Convolutional implementation of sliding windows</a:t>
            </a:r>
          </a:p>
        </p:txBody>
      </p:sp>
      <p:grpSp>
        <p:nvGrpSpPr>
          <p:cNvPr id="11" name="Group 10">
            <a:extLst>
              <a:ext uri="{FF2B5EF4-FFF2-40B4-BE49-F238E27FC236}">
                <a16:creationId xmlns:a16="http://schemas.microsoft.com/office/drawing/2014/main" id="{635C5AD0-1785-12B8-9DEE-8B323FBE8C22}"/>
              </a:ext>
            </a:extLst>
          </p:cNvPr>
          <p:cNvGrpSpPr/>
          <p:nvPr/>
        </p:nvGrpSpPr>
        <p:grpSpPr>
          <a:xfrm>
            <a:off x="7953374" y="1278730"/>
            <a:ext cx="377686" cy="1480926"/>
            <a:chOff x="8955157" y="1789049"/>
            <a:chExt cx="377686" cy="1480926"/>
          </a:xfrm>
        </p:grpSpPr>
        <p:sp>
          <p:nvSpPr>
            <p:cNvPr id="12" name="Frame 11">
              <a:extLst>
                <a:ext uri="{FF2B5EF4-FFF2-40B4-BE49-F238E27FC236}">
                  <a16:creationId xmlns:a16="http://schemas.microsoft.com/office/drawing/2014/main" id="{F4961169-2ADD-BE27-49F7-63C69618F194}"/>
                </a:ext>
              </a:extLst>
            </p:cNvPr>
            <p:cNvSpPr/>
            <p:nvPr/>
          </p:nvSpPr>
          <p:spPr>
            <a:xfrm>
              <a:off x="8955157" y="1789049"/>
              <a:ext cx="377686" cy="14809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Donut 12">
              <a:extLst>
                <a:ext uri="{FF2B5EF4-FFF2-40B4-BE49-F238E27FC236}">
                  <a16:creationId xmlns:a16="http://schemas.microsoft.com/office/drawing/2014/main" id="{099FAA15-9E69-A97F-5B7A-63C49B16C587}"/>
                </a:ext>
              </a:extLst>
            </p:cNvPr>
            <p:cNvSpPr/>
            <p:nvPr/>
          </p:nvSpPr>
          <p:spPr>
            <a:xfrm>
              <a:off x="9014791" y="2236304"/>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Donut 13">
              <a:extLst>
                <a:ext uri="{FF2B5EF4-FFF2-40B4-BE49-F238E27FC236}">
                  <a16:creationId xmlns:a16="http://schemas.microsoft.com/office/drawing/2014/main" id="{FD9F74A4-B898-7164-ED19-08ED67C26810}"/>
                </a:ext>
              </a:extLst>
            </p:cNvPr>
            <p:cNvSpPr/>
            <p:nvPr/>
          </p:nvSpPr>
          <p:spPr>
            <a:xfrm>
              <a:off x="9018106" y="1901688"/>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Donut 14">
              <a:extLst>
                <a:ext uri="{FF2B5EF4-FFF2-40B4-BE49-F238E27FC236}">
                  <a16:creationId xmlns:a16="http://schemas.microsoft.com/office/drawing/2014/main" id="{7972781A-D354-E035-D10E-1DD1D5AAD296}"/>
                </a:ext>
              </a:extLst>
            </p:cNvPr>
            <p:cNvSpPr/>
            <p:nvPr/>
          </p:nvSpPr>
          <p:spPr>
            <a:xfrm>
              <a:off x="9018106" y="2915478"/>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BF833944-DDEF-B2E1-ECBC-DB2E0A3151E4}"/>
                    </a:ext>
                  </a:extLst>
                </p:cNvPr>
                <p:cNvSpPr txBox="1"/>
                <p:nvPr/>
              </p:nvSpPr>
              <p:spPr>
                <a:xfrm>
                  <a:off x="9060118" y="2519402"/>
                  <a:ext cx="1939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21" name="TextBox 20">
                  <a:extLst>
                    <a:ext uri="{FF2B5EF4-FFF2-40B4-BE49-F238E27FC236}">
                      <a16:creationId xmlns:a16="http://schemas.microsoft.com/office/drawing/2014/main" id="{2D64C435-FBBC-3A7A-6CEE-20C62FA2F360}"/>
                    </a:ext>
                  </a:extLst>
                </p:cNvPr>
                <p:cNvSpPr txBox="1">
                  <a:spLocks noRot="1" noChangeAspect="1" noMove="1" noResize="1" noEditPoints="1" noAdjustHandles="1" noChangeArrowheads="1" noChangeShapeType="1" noTextEdit="1"/>
                </p:cNvSpPr>
                <p:nvPr/>
              </p:nvSpPr>
              <p:spPr>
                <a:xfrm>
                  <a:off x="9060118" y="2519402"/>
                  <a:ext cx="193964" cy="430887"/>
                </a:xfrm>
                <a:prstGeom prst="rect">
                  <a:avLst/>
                </a:prstGeom>
                <a:blipFill>
                  <a:blip r:embed="rId4"/>
                  <a:stretch>
                    <a:fillRect l="-37500" r="-37500" b="-2857"/>
                  </a:stretch>
                </a:blipFill>
              </p:spPr>
              <p:txBody>
                <a:bodyPr/>
                <a:lstStyle/>
                <a:p>
                  <a:r>
                    <a:rPr lang="en-US">
                      <a:noFill/>
                    </a:rPr>
                    <a:t> </a:t>
                  </a:r>
                </a:p>
              </p:txBody>
            </p:sp>
          </mc:Fallback>
        </mc:AlternateContent>
      </p:grpSp>
      <p:cxnSp>
        <p:nvCxnSpPr>
          <p:cNvPr id="17" name="Straight Arrow Connector 16">
            <a:extLst>
              <a:ext uri="{FF2B5EF4-FFF2-40B4-BE49-F238E27FC236}">
                <a16:creationId xmlns:a16="http://schemas.microsoft.com/office/drawing/2014/main" id="{810CED00-1945-A4B4-28B9-35F3362E3A5A}"/>
              </a:ext>
            </a:extLst>
          </p:cNvPr>
          <p:cNvCxnSpPr/>
          <p:nvPr/>
        </p:nvCxnSpPr>
        <p:spPr>
          <a:xfrm>
            <a:off x="8515347" y="1981303"/>
            <a:ext cx="7858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49F83DA9-CEA5-1E5D-C7A7-6228F0EBD97B}"/>
              </a:ext>
            </a:extLst>
          </p:cNvPr>
          <p:cNvGrpSpPr/>
          <p:nvPr/>
        </p:nvGrpSpPr>
        <p:grpSpPr>
          <a:xfrm>
            <a:off x="9391644" y="1258031"/>
            <a:ext cx="377686" cy="1480926"/>
            <a:chOff x="8955157" y="1789049"/>
            <a:chExt cx="377686" cy="1480926"/>
          </a:xfrm>
        </p:grpSpPr>
        <p:sp>
          <p:nvSpPr>
            <p:cNvPr id="19" name="Frame 18">
              <a:extLst>
                <a:ext uri="{FF2B5EF4-FFF2-40B4-BE49-F238E27FC236}">
                  <a16:creationId xmlns:a16="http://schemas.microsoft.com/office/drawing/2014/main" id="{D688E81B-1814-84F5-133C-F998864820E4}"/>
                </a:ext>
              </a:extLst>
            </p:cNvPr>
            <p:cNvSpPr/>
            <p:nvPr/>
          </p:nvSpPr>
          <p:spPr>
            <a:xfrm>
              <a:off x="8955157" y="1789049"/>
              <a:ext cx="377686" cy="14809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Donut 19">
              <a:extLst>
                <a:ext uri="{FF2B5EF4-FFF2-40B4-BE49-F238E27FC236}">
                  <a16:creationId xmlns:a16="http://schemas.microsoft.com/office/drawing/2014/main" id="{097B774A-4F7A-9A53-6BD5-FDDDB3C4C002}"/>
                </a:ext>
              </a:extLst>
            </p:cNvPr>
            <p:cNvSpPr/>
            <p:nvPr/>
          </p:nvSpPr>
          <p:spPr>
            <a:xfrm>
              <a:off x="9014791" y="2236304"/>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Donut 20">
              <a:extLst>
                <a:ext uri="{FF2B5EF4-FFF2-40B4-BE49-F238E27FC236}">
                  <a16:creationId xmlns:a16="http://schemas.microsoft.com/office/drawing/2014/main" id="{8827C01D-75FC-90A8-31F8-777CF9FE6FD8}"/>
                </a:ext>
              </a:extLst>
            </p:cNvPr>
            <p:cNvSpPr/>
            <p:nvPr/>
          </p:nvSpPr>
          <p:spPr>
            <a:xfrm>
              <a:off x="9018106" y="1901688"/>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2" name="Donut 21">
              <a:extLst>
                <a:ext uri="{FF2B5EF4-FFF2-40B4-BE49-F238E27FC236}">
                  <a16:creationId xmlns:a16="http://schemas.microsoft.com/office/drawing/2014/main" id="{E16F5696-0A49-AFA2-620F-6353190A6C44}"/>
                </a:ext>
              </a:extLst>
            </p:cNvPr>
            <p:cNvSpPr/>
            <p:nvPr/>
          </p:nvSpPr>
          <p:spPr>
            <a:xfrm>
              <a:off x="9018106" y="2915478"/>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mc:AlternateContent xmlns:mc="http://schemas.openxmlformats.org/markup-compatibility/2006" xmlns:a14="http://schemas.microsoft.com/office/drawing/2010/main">
          <mc:Choice Requires="a14">
            <p:sp>
              <p:nvSpPr>
                <p:cNvPr id="23" name="TextBox 22">
                  <a:extLst>
                    <a:ext uri="{FF2B5EF4-FFF2-40B4-BE49-F238E27FC236}">
                      <a16:creationId xmlns:a16="http://schemas.microsoft.com/office/drawing/2014/main" id="{877C07CB-93D0-D737-200B-BB2EC956CB34}"/>
                    </a:ext>
                  </a:extLst>
                </p:cNvPr>
                <p:cNvSpPr txBox="1"/>
                <p:nvPr/>
              </p:nvSpPr>
              <p:spPr>
                <a:xfrm>
                  <a:off x="9060118" y="2519402"/>
                  <a:ext cx="193964"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2800" i="1" smtClean="0">
                            <a:latin typeface="Cambria Math" panose="02040503050406030204" pitchFamily="18" charset="0"/>
                          </a:rPr>
                          <m:t>⋮</m:t>
                        </m:r>
                      </m:oMath>
                    </m:oMathPara>
                  </a14:m>
                  <a:endParaRPr lang="en-US" sz="2800" dirty="0"/>
                </a:p>
              </p:txBody>
            </p:sp>
          </mc:Choice>
          <mc:Fallback xmlns="">
            <p:sp>
              <p:nvSpPr>
                <p:cNvPr id="21" name="TextBox 20">
                  <a:extLst>
                    <a:ext uri="{FF2B5EF4-FFF2-40B4-BE49-F238E27FC236}">
                      <a16:creationId xmlns:a16="http://schemas.microsoft.com/office/drawing/2014/main" id="{2D64C435-FBBC-3A7A-6CEE-20C62FA2F360}"/>
                    </a:ext>
                  </a:extLst>
                </p:cNvPr>
                <p:cNvSpPr txBox="1">
                  <a:spLocks noRot="1" noChangeAspect="1" noMove="1" noResize="1" noEditPoints="1" noAdjustHandles="1" noChangeArrowheads="1" noChangeShapeType="1" noTextEdit="1"/>
                </p:cNvSpPr>
                <p:nvPr/>
              </p:nvSpPr>
              <p:spPr>
                <a:xfrm>
                  <a:off x="9060118" y="2519402"/>
                  <a:ext cx="193964" cy="430887"/>
                </a:xfrm>
                <a:prstGeom prst="rect">
                  <a:avLst/>
                </a:prstGeom>
                <a:blipFill>
                  <a:blip r:embed="rId4"/>
                  <a:stretch>
                    <a:fillRect l="-37500" r="-37500" b="-2857"/>
                  </a:stretch>
                </a:blipFill>
              </p:spPr>
              <p:txBody>
                <a:bodyPr/>
                <a:lstStyle/>
                <a:p>
                  <a:r>
                    <a:rPr lang="en-US">
                      <a:noFill/>
                    </a:rPr>
                    <a:t> </a:t>
                  </a:r>
                </a:p>
              </p:txBody>
            </p:sp>
          </mc:Fallback>
        </mc:AlternateContent>
      </p:grpSp>
      <p:cxnSp>
        <p:nvCxnSpPr>
          <p:cNvPr id="24" name="Straight Arrow Connector 23">
            <a:extLst>
              <a:ext uri="{FF2B5EF4-FFF2-40B4-BE49-F238E27FC236}">
                <a16:creationId xmlns:a16="http://schemas.microsoft.com/office/drawing/2014/main" id="{509D13DE-0396-BF07-2DD8-B82E8312651E}"/>
              </a:ext>
            </a:extLst>
          </p:cNvPr>
          <p:cNvCxnSpPr/>
          <p:nvPr/>
        </p:nvCxnSpPr>
        <p:spPr>
          <a:xfrm>
            <a:off x="9901236" y="1977795"/>
            <a:ext cx="7858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7" name="TextBox 26">
            <a:extLst>
              <a:ext uri="{FF2B5EF4-FFF2-40B4-BE49-F238E27FC236}">
                <a16:creationId xmlns:a16="http://schemas.microsoft.com/office/drawing/2014/main" id="{0D8C84AE-17FC-812C-735D-1B8531F2FC7E}"/>
              </a:ext>
            </a:extLst>
          </p:cNvPr>
          <p:cNvSpPr txBox="1"/>
          <p:nvPr/>
        </p:nvSpPr>
        <p:spPr>
          <a:xfrm>
            <a:off x="3343275" y="2830514"/>
            <a:ext cx="1659429" cy="461665"/>
          </a:xfrm>
          <a:prstGeom prst="rect">
            <a:avLst/>
          </a:prstGeom>
          <a:noFill/>
        </p:spPr>
        <p:txBody>
          <a:bodyPr wrap="none" rtlCol="0">
            <a:spAutoFit/>
          </a:bodyPr>
          <a:lstStyle/>
          <a:p>
            <a:r>
              <a:rPr lang="en-US" sz="2400" dirty="0"/>
              <a:t>10 x 10 x 16</a:t>
            </a:r>
          </a:p>
        </p:txBody>
      </p:sp>
      <p:sp>
        <p:nvSpPr>
          <p:cNvPr id="29" name="TextBox 28">
            <a:extLst>
              <a:ext uri="{FF2B5EF4-FFF2-40B4-BE49-F238E27FC236}">
                <a16:creationId xmlns:a16="http://schemas.microsoft.com/office/drawing/2014/main" id="{5FFCC38B-8ADD-1610-FD9D-7F6D3EA419DC}"/>
              </a:ext>
            </a:extLst>
          </p:cNvPr>
          <p:cNvSpPr txBox="1"/>
          <p:nvPr/>
        </p:nvSpPr>
        <p:spPr>
          <a:xfrm>
            <a:off x="7736690" y="2832682"/>
            <a:ext cx="651140" cy="461665"/>
          </a:xfrm>
          <a:prstGeom prst="rect">
            <a:avLst/>
          </a:prstGeom>
          <a:noFill/>
        </p:spPr>
        <p:txBody>
          <a:bodyPr wrap="none" rtlCol="0">
            <a:spAutoFit/>
          </a:bodyPr>
          <a:lstStyle/>
          <a:p>
            <a:r>
              <a:rPr lang="en-US" sz="2400" dirty="0"/>
              <a:t>400</a:t>
            </a:r>
          </a:p>
        </p:txBody>
      </p:sp>
      <p:sp>
        <p:nvSpPr>
          <p:cNvPr id="30" name="TextBox 29">
            <a:extLst>
              <a:ext uri="{FF2B5EF4-FFF2-40B4-BE49-F238E27FC236}">
                <a16:creationId xmlns:a16="http://schemas.microsoft.com/office/drawing/2014/main" id="{F0B6E59E-818B-5456-5D80-24B51B4929AF}"/>
              </a:ext>
            </a:extLst>
          </p:cNvPr>
          <p:cNvSpPr txBox="1"/>
          <p:nvPr/>
        </p:nvSpPr>
        <p:spPr>
          <a:xfrm>
            <a:off x="9231617" y="2878765"/>
            <a:ext cx="651140" cy="461665"/>
          </a:xfrm>
          <a:prstGeom prst="rect">
            <a:avLst/>
          </a:prstGeom>
          <a:noFill/>
        </p:spPr>
        <p:txBody>
          <a:bodyPr wrap="none" rtlCol="0">
            <a:spAutoFit/>
          </a:bodyPr>
          <a:lstStyle/>
          <a:p>
            <a:r>
              <a:rPr lang="en-US" sz="2400" dirty="0"/>
              <a:t>400</a:t>
            </a:r>
          </a:p>
        </p:txBody>
      </p:sp>
      <p:sp>
        <p:nvSpPr>
          <p:cNvPr id="31" name="TextBox 30">
            <a:extLst>
              <a:ext uri="{FF2B5EF4-FFF2-40B4-BE49-F238E27FC236}">
                <a16:creationId xmlns:a16="http://schemas.microsoft.com/office/drawing/2014/main" id="{937E29F5-B253-DF47-0A20-67753C8AF329}"/>
              </a:ext>
            </a:extLst>
          </p:cNvPr>
          <p:cNvSpPr txBox="1"/>
          <p:nvPr/>
        </p:nvSpPr>
        <p:spPr>
          <a:xfrm>
            <a:off x="10476279" y="2830514"/>
            <a:ext cx="1618072" cy="461665"/>
          </a:xfrm>
          <a:prstGeom prst="rect">
            <a:avLst/>
          </a:prstGeom>
          <a:noFill/>
        </p:spPr>
        <p:txBody>
          <a:bodyPr wrap="none" rtlCol="0">
            <a:spAutoFit/>
          </a:bodyPr>
          <a:lstStyle/>
          <a:p>
            <a:r>
              <a:rPr lang="en-US" sz="2400" dirty="0" err="1"/>
              <a:t>Softmax</a:t>
            </a:r>
            <a:r>
              <a:rPr lang="en-US" sz="2400" dirty="0"/>
              <a:t> (4)</a:t>
            </a:r>
          </a:p>
        </p:txBody>
      </p:sp>
      <p:sp>
        <p:nvSpPr>
          <p:cNvPr id="32" name="TextBox 31">
            <a:extLst>
              <a:ext uri="{FF2B5EF4-FFF2-40B4-BE49-F238E27FC236}">
                <a16:creationId xmlns:a16="http://schemas.microsoft.com/office/drawing/2014/main" id="{EE4AADAE-CF17-3B0C-9447-D454FB890962}"/>
              </a:ext>
            </a:extLst>
          </p:cNvPr>
          <p:cNvSpPr txBox="1"/>
          <p:nvPr/>
        </p:nvSpPr>
        <p:spPr>
          <a:xfrm>
            <a:off x="10870773" y="730831"/>
            <a:ext cx="346570" cy="523220"/>
          </a:xfrm>
          <a:prstGeom prst="rect">
            <a:avLst/>
          </a:prstGeom>
          <a:noFill/>
        </p:spPr>
        <p:txBody>
          <a:bodyPr wrap="none" rtlCol="0">
            <a:spAutoFit/>
          </a:bodyPr>
          <a:lstStyle/>
          <a:p>
            <a:r>
              <a:rPr lang="en-US" sz="2800" dirty="0"/>
              <a:t>y</a:t>
            </a:r>
          </a:p>
        </p:txBody>
      </p:sp>
      <p:grpSp>
        <p:nvGrpSpPr>
          <p:cNvPr id="55" name="Group 54">
            <a:extLst>
              <a:ext uri="{FF2B5EF4-FFF2-40B4-BE49-F238E27FC236}">
                <a16:creationId xmlns:a16="http://schemas.microsoft.com/office/drawing/2014/main" id="{17676B9D-2F18-EBCD-D3B5-C2AE62F8F210}"/>
              </a:ext>
            </a:extLst>
          </p:cNvPr>
          <p:cNvGrpSpPr/>
          <p:nvPr/>
        </p:nvGrpSpPr>
        <p:grpSpPr>
          <a:xfrm>
            <a:off x="952500" y="1350169"/>
            <a:ext cx="6853237" cy="1946777"/>
            <a:chOff x="952500" y="1350169"/>
            <a:chExt cx="6853237" cy="1946777"/>
          </a:xfrm>
        </p:grpSpPr>
        <p:cxnSp>
          <p:nvCxnSpPr>
            <p:cNvPr id="8" name="Straight Arrow Connector 7">
              <a:extLst>
                <a:ext uri="{FF2B5EF4-FFF2-40B4-BE49-F238E27FC236}">
                  <a16:creationId xmlns:a16="http://schemas.microsoft.com/office/drawing/2014/main" id="{B4BE1913-E92C-C5F2-F160-FD215944B262}"/>
                </a:ext>
              </a:extLst>
            </p:cNvPr>
            <p:cNvCxnSpPr/>
            <p:nvPr/>
          </p:nvCxnSpPr>
          <p:spPr>
            <a:xfrm>
              <a:off x="5095874" y="1985963"/>
              <a:ext cx="7858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43" name="Group 42">
              <a:extLst>
                <a:ext uri="{FF2B5EF4-FFF2-40B4-BE49-F238E27FC236}">
                  <a16:creationId xmlns:a16="http://schemas.microsoft.com/office/drawing/2014/main" id="{E23B34E7-48A1-1FC4-BA5E-08825C643B10}"/>
                </a:ext>
              </a:extLst>
            </p:cNvPr>
            <p:cNvGrpSpPr/>
            <p:nvPr/>
          </p:nvGrpSpPr>
          <p:grpSpPr>
            <a:xfrm>
              <a:off x="952500" y="1350169"/>
              <a:ext cx="6853237" cy="1946777"/>
              <a:chOff x="952500" y="1350169"/>
              <a:chExt cx="6853237" cy="1946777"/>
            </a:xfrm>
          </p:grpSpPr>
          <p:sp>
            <p:nvSpPr>
              <p:cNvPr id="4" name="Cube 3">
                <a:extLst>
                  <a:ext uri="{FF2B5EF4-FFF2-40B4-BE49-F238E27FC236}">
                    <a16:creationId xmlns:a16="http://schemas.microsoft.com/office/drawing/2014/main" id="{9D76F024-E951-F390-79BA-2F5FD46D05A5}"/>
                  </a:ext>
                </a:extLst>
              </p:cNvPr>
              <p:cNvSpPr/>
              <p:nvPr/>
            </p:nvSpPr>
            <p:spPr>
              <a:xfrm>
                <a:off x="952500" y="1350169"/>
                <a:ext cx="1485900" cy="1271588"/>
              </a:xfrm>
              <a:prstGeom prst="cube">
                <a:avLst>
                  <a:gd name="adj" fmla="val 137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AD8E830A-0865-008A-92C6-723C5EFD2934}"/>
                  </a:ext>
                </a:extLst>
              </p:cNvPr>
              <p:cNvCxnSpPr/>
              <p:nvPr/>
            </p:nvCxnSpPr>
            <p:spPr>
              <a:xfrm>
                <a:off x="2557462" y="1985963"/>
                <a:ext cx="7858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7" name="Cube 6">
                <a:extLst>
                  <a:ext uri="{FF2B5EF4-FFF2-40B4-BE49-F238E27FC236}">
                    <a16:creationId xmlns:a16="http://schemas.microsoft.com/office/drawing/2014/main" id="{A96B2A97-A0D1-41AD-8F1D-8DA705B7A192}"/>
                  </a:ext>
                </a:extLst>
              </p:cNvPr>
              <p:cNvSpPr/>
              <p:nvPr/>
            </p:nvSpPr>
            <p:spPr>
              <a:xfrm>
                <a:off x="3462337" y="1350169"/>
                <a:ext cx="1485900" cy="1271588"/>
              </a:xfrm>
              <a:prstGeom prst="cube">
                <a:avLst>
                  <a:gd name="adj" fmla="val 33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Cube 8">
                <a:extLst>
                  <a:ext uri="{FF2B5EF4-FFF2-40B4-BE49-F238E27FC236}">
                    <a16:creationId xmlns:a16="http://schemas.microsoft.com/office/drawing/2014/main" id="{2A75253D-4ECF-C63C-A1B4-8C8C491E81EE}"/>
                  </a:ext>
                </a:extLst>
              </p:cNvPr>
              <p:cNvSpPr/>
              <p:nvPr/>
            </p:nvSpPr>
            <p:spPr>
              <a:xfrm>
                <a:off x="5972174" y="1518047"/>
                <a:ext cx="900113" cy="935832"/>
              </a:xfrm>
              <a:prstGeom prst="cube">
                <a:avLst>
                  <a:gd name="adj" fmla="val 32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Arrow Connector 9">
                <a:extLst>
                  <a:ext uri="{FF2B5EF4-FFF2-40B4-BE49-F238E27FC236}">
                    <a16:creationId xmlns:a16="http://schemas.microsoft.com/office/drawing/2014/main" id="{A818FA10-2DD0-87AC-D592-84B3DAF2CA8B}"/>
                  </a:ext>
                </a:extLst>
              </p:cNvPr>
              <p:cNvCxnSpPr/>
              <p:nvPr/>
            </p:nvCxnSpPr>
            <p:spPr>
              <a:xfrm>
                <a:off x="7019924" y="1966914"/>
                <a:ext cx="7858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A054805A-5EC1-C1BA-1274-C7B177FB0F86}"/>
                  </a:ext>
                </a:extLst>
              </p:cNvPr>
              <p:cNvSpPr txBox="1"/>
              <p:nvPr/>
            </p:nvSpPr>
            <p:spPr>
              <a:xfrm>
                <a:off x="952500" y="2830514"/>
                <a:ext cx="1503938" cy="461665"/>
              </a:xfrm>
              <a:prstGeom prst="rect">
                <a:avLst/>
              </a:prstGeom>
              <a:noFill/>
            </p:spPr>
            <p:txBody>
              <a:bodyPr wrap="none" rtlCol="0">
                <a:spAutoFit/>
              </a:bodyPr>
              <a:lstStyle/>
              <a:p>
                <a:r>
                  <a:rPr lang="en-US" sz="2400" dirty="0"/>
                  <a:t>14 x 14 x 3</a:t>
                </a:r>
              </a:p>
            </p:txBody>
          </p:sp>
          <p:sp>
            <p:nvSpPr>
              <p:cNvPr id="28" name="TextBox 27">
                <a:extLst>
                  <a:ext uri="{FF2B5EF4-FFF2-40B4-BE49-F238E27FC236}">
                    <a16:creationId xmlns:a16="http://schemas.microsoft.com/office/drawing/2014/main" id="{ABB768C0-8B10-00DB-65D8-50752198C2E2}"/>
                  </a:ext>
                </a:extLst>
              </p:cNvPr>
              <p:cNvSpPr txBox="1"/>
              <p:nvPr/>
            </p:nvSpPr>
            <p:spPr>
              <a:xfrm>
                <a:off x="5609361" y="2835281"/>
                <a:ext cx="1348446" cy="461665"/>
              </a:xfrm>
              <a:prstGeom prst="rect">
                <a:avLst/>
              </a:prstGeom>
              <a:noFill/>
            </p:spPr>
            <p:txBody>
              <a:bodyPr wrap="none" rtlCol="0">
                <a:spAutoFit/>
              </a:bodyPr>
              <a:lstStyle/>
              <a:p>
                <a:r>
                  <a:rPr lang="en-US" sz="2400" dirty="0"/>
                  <a:t>5 x 5 x 16</a:t>
                </a:r>
              </a:p>
            </p:txBody>
          </p:sp>
          <p:sp>
            <p:nvSpPr>
              <p:cNvPr id="33" name="TextBox 32">
                <a:extLst>
                  <a:ext uri="{FF2B5EF4-FFF2-40B4-BE49-F238E27FC236}">
                    <a16:creationId xmlns:a16="http://schemas.microsoft.com/office/drawing/2014/main" id="{C223AF26-F5AD-E068-5CF8-EADBE609CE9E}"/>
                  </a:ext>
                </a:extLst>
              </p:cNvPr>
              <p:cNvSpPr txBox="1"/>
              <p:nvPr/>
            </p:nvSpPr>
            <p:spPr>
              <a:xfrm>
                <a:off x="5095874" y="1418040"/>
                <a:ext cx="1053173" cy="369332"/>
              </a:xfrm>
              <a:prstGeom prst="rect">
                <a:avLst/>
              </a:prstGeom>
              <a:noFill/>
            </p:spPr>
            <p:txBody>
              <a:bodyPr wrap="none" rtlCol="0">
                <a:spAutoFit/>
              </a:bodyPr>
              <a:lstStyle/>
              <a:p>
                <a:r>
                  <a:rPr lang="en-US" dirty="0"/>
                  <a:t>Max Pool</a:t>
                </a:r>
              </a:p>
            </p:txBody>
          </p:sp>
          <p:sp>
            <p:nvSpPr>
              <p:cNvPr id="34" name="TextBox 33">
                <a:extLst>
                  <a:ext uri="{FF2B5EF4-FFF2-40B4-BE49-F238E27FC236}">
                    <a16:creationId xmlns:a16="http://schemas.microsoft.com/office/drawing/2014/main" id="{D3F13F34-34CE-73DA-7620-E3DA6EB8EB1B}"/>
                  </a:ext>
                </a:extLst>
              </p:cNvPr>
              <p:cNvSpPr txBox="1"/>
              <p:nvPr/>
            </p:nvSpPr>
            <p:spPr>
              <a:xfrm>
                <a:off x="2532343" y="1573679"/>
                <a:ext cx="946093" cy="369332"/>
              </a:xfrm>
              <a:prstGeom prst="rect">
                <a:avLst/>
              </a:prstGeom>
              <a:noFill/>
            </p:spPr>
            <p:txBody>
              <a:bodyPr wrap="none" rtlCol="0">
                <a:spAutoFit/>
              </a:bodyPr>
              <a:lstStyle/>
              <a:p>
                <a:r>
                  <a:rPr lang="en-US" dirty="0"/>
                  <a:t>5 x 5 x 3</a:t>
                </a:r>
              </a:p>
            </p:txBody>
          </p:sp>
          <p:sp>
            <p:nvSpPr>
              <p:cNvPr id="35" name="TextBox 34">
                <a:extLst>
                  <a:ext uri="{FF2B5EF4-FFF2-40B4-BE49-F238E27FC236}">
                    <a16:creationId xmlns:a16="http://schemas.microsoft.com/office/drawing/2014/main" id="{C5C9A4ED-810C-C90C-354C-28D066684C00}"/>
                  </a:ext>
                </a:extLst>
              </p:cNvPr>
              <p:cNvSpPr txBox="1"/>
              <p:nvPr/>
            </p:nvSpPr>
            <p:spPr>
              <a:xfrm>
                <a:off x="5154683" y="2070638"/>
                <a:ext cx="623889" cy="369332"/>
              </a:xfrm>
              <a:prstGeom prst="rect">
                <a:avLst/>
              </a:prstGeom>
              <a:noFill/>
            </p:spPr>
            <p:txBody>
              <a:bodyPr wrap="none" rtlCol="0">
                <a:spAutoFit/>
              </a:bodyPr>
              <a:lstStyle/>
              <a:p>
                <a:r>
                  <a:rPr lang="en-US" dirty="0"/>
                  <a:t>2 x 2</a:t>
                </a:r>
              </a:p>
            </p:txBody>
          </p:sp>
        </p:grpSp>
      </p:grpSp>
      <p:sp>
        <p:nvSpPr>
          <p:cNvPr id="37" name="Frame 36">
            <a:extLst>
              <a:ext uri="{FF2B5EF4-FFF2-40B4-BE49-F238E27FC236}">
                <a16:creationId xmlns:a16="http://schemas.microsoft.com/office/drawing/2014/main" id="{D5DA07A1-FCA6-7C83-A9A3-D461F89FBC4E}"/>
              </a:ext>
            </a:extLst>
          </p:cNvPr>
          <p:cNvSpPr/>
          <p:nvPr/>
        </p:nvSpPr>
        <p:spPr>
          <a:xfrm>
            <a:off x="10861248" y="1258031"/>
            <a:ext cx="377686" cy="1480926"/>
          </a:xfrm>
          <a:prstGeom prst="fram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Donut 37">
            <a:extLst>
              <a:ext uri="{FF2B5EF4-FFF2-40B4-BE49-F238E27FC236}">
                <a16:creationId xmlns:a16="http://schemas.microsoft.com/office/drawing/2014/main" id="{B34D8121-6342-1702-0170-92687E1FA812}"/>
              </a:ext>
            </a:extLst>
          </p:cNvPr>
          <p:cNvSpPr/>
          <p:nvPr/>
        </p:nvSpPr>
        <p:spPr>
          <a:xfrm>
            <a:off x="10920882" y="1705286"/>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9" name="Donut 38">
            <a:extLst>
              <a:ext uri="{FF2B5EF4-FFF2-40B4-BE49-F238E27FC236}">
                <a16:creationId xmlns:a16="http://schemas.microsoft.com/office/drawing/2014/main" id="{F6357438-4D27-24BD-346A-F28EBD88472F}"/>
              </a:ext>
            </a:extLst>
          </p:cNvPr>
          <p:cNvSpPr/>
          <p:nvPr/>
        </p:nvSpPr>
        <p:spPr>
          <a:xfrm>
            <a:off x="10924197" y="1370670"/>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0" name="Donut 39">
            <a:extLst>
              <a:ext uri="{FF2B5EF4-FFF2-40B4-BE49-F238E27FC236}">
                <a16:creationId xmlns:a16="http://schemas.microsoft.com/office/drawing/2014/main" id="{04945BF0-E8CF-03F5-17BC-C9DEB66370ED}"/>
              </a:ext>
            </a:extLst>
          </p:cNvPr>
          <p:cNvSpPr/>
          <p:nvPr/>
        </p:nvSpPr>
        <p:spPr>
          <a:xfrm>
            <a:off x="10924197" y="2384460"/>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2" name="Donut 41">
            <a:extLst>
              <a:ext uri="{FF2B5EF4-FFF2-40B4-BE49-F238E27FC236}">
                <a16:creationId xmlns:a16="http://schemas.microsoft.com/office/drawing/2014/main" id="{403570DD-97F7-D763-B5DB-C32502499B2B}"/>
              </a:ext>
            </a:extLst>
          </p:cNvPr>
          <p:cNvSpPr/>
          <p:nvPr/>
        </p:nvSpPr>
        <p:spPr>
          <a:xfrm>
            <a:off x="10930402" y="2043427"/>
            <a:ext cx="268357" cy="272509"/>
          </a:xfrm>
          <a:prstGeom prst="donut">
            <a:avLst>
              <a:gd name="adj" fmla="val 5855"/>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1" name="TextBox 80">
            <a:extLst>
              <a:ext uri="{FF2B5EF4-FFF2-40B4-BE49-F238E27FC236}">
                <a16:creationId xmlns:a16="http://schemas.microsoft.com/office/drawing/2014/main" id="{6C6C1518-D90A-CD16-71AB-9C502D1EEED0}"/>
              </a:ext>
            </a:extLst>
          </p:cNvPr>
          <p:cNvSpPr txBox="1"/>
          <p:nvPr/>
        </p:nvSpPr>
        <p:spPr>
          <a:xfrm>
            <a:off x="7206908" y="1573679"/>
            <a:ext cx="411844" cy="369332"/>
          </a:xfrm>
          <a:prstGeom prst="rect">
            <a:avLst/>
          </a:prstGeom>
          <a:noFill/>
        </p:spPr>
        <p:txBody>
          <a:bodyPr wrap="none" rtlCol="0">
            <a:spAutoFit/>
          </a:bodyPr>
          <a:lstStyle/>
          <a:p>
            <a:r>
              <a:rPr lang="en-US" dirty="0"/>
              <a:t>FC</a:t>
            </a:r>
          </a:p>
        </p:txBody>
      </p:sp>
      <p:sp>
        <p:nvSpPr>
          <p:cNvPr id="82" name="TextBox 81">
            <a:extLst>
              <a:ext uri="{FF2B5EF4-FFF2-40B4-BE49-F238E27FC236}">
                <a16:creationId xmlns:a16="http://schemas.microsoft.com/office/drawing/2014/main" id="{4C043195-16E4-9470-477C-01F72128A28D}"/>
              </a:ext>
            </a:extLst>
          </p:cNvPr>
          <p:cNvSpPr txBox="1"/>
          <p:nvPr/>
        </p:nvSpPr>
        <p:spPr>
          <a:xfrm>
            <a:off x="8713055" y="1511903"/>
            <a:ext cx="411844" cy="369332"/>
          </a:xfrm>
          <a:prstGeom prst="rect">
            <a:avLst/>
          </a:prstGeom>
          <a:noFill/>
        </p:spPr>
        <p:txBody>
          <a:bodyPr wrap="none" rtlCol="0">
            <a:spAutoFit/>
          </a:bodyPr>
          <a:lstStyle/>
          <a:p>
            <a:r>
              <a:rPr lang="en-US" dirty="0"/>
              <a:t>FC</a:t>
            </a:r>
          </a:p>
        </p:txBody>
      </p:sp>
      <p:sp>
        <p:nvSpPr>
          <p:cNvPr id="87" name="TextBox 86">
            <a:extLst>
              <a:ext uri="{FF2B5EF4-FFF2-40B4-BE49-F238E27FC236}">
                <a16:creationId xmlns:a16="http://schemas.microsoft.com/office/drawing/2014/main" id="{88B9F4DC-DB05-980C-2ED3-F9946923F78B}"/>
              </a:ext>
            </a:extLst>
          </p:cNvPr>
          <p:cNvSpPr txBox="1"/>
          <p:nvPr/>
        </p:nvSpPr>
        <p:spPr>
          <a:xfrm>
            <a:off x="6957807" y="4348746"/>
            <a:ext cx="1063112" cy="369332"/>
          </a:xfrm>
          <a:prstGeom prst="rect">
            <a:avLst/>
          </a:prstGeom>
          <a:noFill/>
        </p:spPr>
        <p:txBody>
          <a:bodyPr wrap="none" rtlCol="0">
            <a:spAutoFit/>
          </a:bodyPr>
          <a:lstStyle/>
          <a:p>
            <a:r>
              <a:rPr lang="en-US" dirty="0"/>
              <a:t>5 x 5 x 16</a:t>
            </a:r>
          </a:p>
        </p:txBody>
      </p:sp>
      <p:sp>
        <p:nvSpPr>
          <p:cNvPr id="88" name="TextBox 87">
            <a:extLst>
              <a:ext uri="{FF2B5EF4-FFF2-40B4-BE49-F238E27FC236}">
                <a16:creationId xmlns:a16="http://schemas.microsoft.com/office/drawing/2014/main" id="{6FFF6ECA-28F9-1B2F-EC24-30C40B130A8B}"/>
              </a:ext>
            </a:extLst>
          </p:cNvPr>
          <p:cNvSpPr txBox="1"/>
          <p:nvPr/>
        </p:nvSpPr>
        <p:spPr>
          <a:xfrm>
            <a:off x="7015156" y="4880521"/>
            <a:ext cx="535724" cy="369332"/>
          </a:xfrm>
          <a:prstGeom prst="rect">
            <a:avLst/>
          </a:prstGeom>
          <a:noFill/>
        </p:spPr>
        <p:txBody>
          <a:bodyPr wrap="none" rtlCol="0">
            <a:spAutoFit/>
          </a:bodyPr>
          <a:lstStyle/>
          <a:p>
            <a:r>
              <a:rPr lang="en-US" dirty="0"/>
              <a:t>400</a:t>
            </a:r>
          </a:p>
        </p:txBody>
      </p:sp>
      <p:sp>
        <p:nvSpPr>
          <p:cNvPr id="89" name="TextBox 88">
            <a:extLst>
              <a:ext uri="{FF2B5EF4-FFF2-40B4-BE49-F238E27FC236}">
                <a16:creationId xmlns:a16="http://schemas.microsoft.com/office/drawing/2014/main" id="{DE3D771F-2622-4DB7-F8FB-D0A85A6EE69E}"/>
              </a:ext>
            </a:extLst>
          </p:cNvPr>
          <p:cNvSpPr txBox="1"/>
          <p:nvPr/>
        </p:nvSpPr>
        <p:spPr>
          <a:xfrm>
            <a:off x="2627234" y="4877643"/>
            <a:ext cx="418704" cy="369332"/>
          </a:xfrm>
          <a:prstGeom prst="rect">
            <a:avLst/>
          </a:prstGeom>
          <a:noFill/>
        </p:spPr>
        <p:txBody>
          <a:bodyPr wrap="none" rtlCol="0">
            <a:spAutoFit/>
          </a:bodyPr>
          <a:lstStyle/>
          <a:p>
            <a:r>
              <a:rPr lang="en-US" dirty="0"/>
              <a:t>16</a:t>
            </a:r>
          </a:p>
        </p:txBody>
      </p:sp>
      <p:sp>
        <p:nvSpPr>
          <p:cNvPr id="90" name="TextBox 89">
            <a:extLst>
              <a:ext uri="{FF2B5EF4-FFF2-40B4-BE49-F238E27FC236}">
                <a16:creationId xmlns:a16="http://schemas.microsoft.com/office/drawing/2014/main" id="{1207857F-DD27-7520-C9A0-3676C7A6D877}"/>
              </a:ext>
            </a:extLst>
          </p:cNvPr>
          <p:cNvSpPr txBox="1"/>
          <p:nvPr/>
        </p:nvSpPr>
        <p:spPr>
          <a:xfrm>
            <a:off x="2722693" y="2102945"/>
            <a:ext cx="418704" cy="369332"/>
          </a:xfrm>
          <a:prstGeom prst="rect">
            <a:avLst/>
          </a:prstGeom>
          <a:noFill/>
        </p:spPr>
        <p:txBody>
          <a:bodyPr wrap="none" rtlCol="0">
            <a:spAutoFit/>
          </a:bodyPr>
          <a:lstStyle/>
          <a:p>
            <a:r>
              <a:rPr lang="en-US" dirty="0"/>
              <a:t>16</a:t>
            </a:r>
          </a:p>
        </p:txBody>
      </p:sp>
      <p:grpSp>
        <p:nvGrpSpPr>
          <p:cNvPr id="5" name="Group 4">
            <a:extLst>
              <a:ext uri="{FF2B5EF4-FFF2-40B4-BE49-F238E27FC236}">
                <a16:creationId xmlns:a16="http://schemas.microsoft.com/office/drawing/2014/main" id="{80E8095F-2F69-EFFF-DD93-18A19122F751}"/>
              </a:ext>
            </a:extLst>
          </p:cNvPr>
          <p:cNvGrpSpPr/>
          <p:nvPr/>
        </p:nvGrpSpPr>
        <p:grpSpPr>
          <a:xfrm>
            <a:off x="941950" y="3606876"/>
            <a:ext cx="10871870" cy="2624667"/>
            <a:chOff x="941950" y="3606876"/>
            <a:chExt cx="10871870" cy="2624667"/>
          </a:xfrm>
        </p:grpSpPr>
        <p:sp>
          <p:nvSpPr>
            <p:cNvPr id="70" name="TextBox 69">
              <a:extLst>
                <a:ext uri="{FF2B5EF4-FFF2-40B4-BE49-F238E27FC236}">
                  <a16:creationId xmlns:a16="http://schemas.microsoft.com/office/drawing/2014/main" id="{D9AD61AB-F557-B93E-F31C-E7AA2C0CB086}"/>
                </a:ext>
              </a:extLst>
            </p:cNvPr>
            <p:cNvSpPr txBox="1"/>
            <p:nvPr/>
          </p:nvSpPr>
          <p:spPr>
            <a:xfrm>
              <a:off x="9083467" y="4240049"/>
              <a:ext cx="411844" cy="369332"/>
            </a:xfrm>
            <a:prstGeom prst="rect">
              <a:avLst/>
            </a:prstGeom>
            <a:noFill/>
          </p:spPr>
          <p:txBody>
            <a:bodyPr wrap="none" rtlCol="0">
              <a:spAutoFit/>
            </a:bodyPr>
            <a:lstStyle/>
            <a:p>
              <a:r>
                <a:rPr lang="en-US" dirty="0"/>
                <a:t>FC</a:t>
              </a:r>
            </a:p>
          </p:txBody>
        </p:sp>
        <p:grpSp>
          <p:nvGrpSpPr>
            <p:cNvPr id="3" name="Group 2">
              <a:extLst>
                <a:ext uri="{FF2B5EF4-FFF2-40B4-BE49-F238E27FC236}">
                  <a16:creationId xmlns:a16="http://schemas.microsoft.com/office/drawing/2014/main" id="{068E18A5-43E2-E5A8-6584-E9E188D7BD73}"/>
                </a:ext>
              </a:extLst>
            </p:cNvPr>
            <p:cNvGrpSpPr/>
            <p:nvPr/>
          </p:nvGrpSpPr>
          <p:grpSpPr>
            <a:xfrm>
              <a:off x="941950" y="3606876"/>
              <a:ext cx="10871870" cy="2624667"/>
              <a:chOff x="941950" y="3606876"/>
              <a:chExt cx="10871870" cy="2624667"/>
            </a:xfrm>
          </p:grpSpPr>
          <p:grpSp>
            <p:nvGrpSpPr>
              <p:cNvPr id="56" name="Group 55">
                <a:extLst>
                  <a:ext uri="{FF2B5EF4-FFF2-40B4-BE49-F238E27FC236}">
                    <a16:creationId xmlns:a16="http://schemas.microsoft.com/office/drawing/2014/main" id="{9CF8007A-2660-B173-3638-74B420707797}"/>
                  </a:ext>
                </a:extLst>
              </p:cNvPr>
              <p:cNvGrpSpPr/>
              <p:nvPr/>
            </p:nvGrpSpPr>
            <p:grpSpPr>
              <a:xfrm>
                <a:off x="941950" y="4058700"/>
                <a:ext cx="6853237" cy="2046183"/>
                <a:chOff x="952500" y="1350169"/>
                <a:chExt cx="6853237" cy="2046183"/>
              </a:xfrm>
            </p:grpSpPr>
            <p:cxnSp>
              <p:nvCxnSpPr>
                <p:cNvPr id="57" name="Straight Arrow Connector 56">
                  <a:extLst>
                    <a:ext uri="{FF2B5EF4-FFF2-40B4-BE49-F238E27FC236}">
                      <a16:creationId xmlns:a16="http://schemas.microsoft.com/office/drawing/2014/main" id="{87823CB3-6058-AC25-1C2B-A79F1A0422BA}"/>
                    </a:ext>
                  </a:extLst>
                </p:cNvPr>
                <p:cNvCxnSpPr/>
                <p:nvPr/>
              </p:nvCxnSpPr>
              <p:spPr>
                <a:xfrm>
                  <a:off x="5095874" y="1985963"/>
                  <a:ext cx="7858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grpSp>
              <p:nvGrpSpPr>
                <p:cNvPr id="58" name="Group 57">
                  <a:extLst>
                    <a:ext uri="{FF2B5EF4-FFF2-40B4-BE49-F238E27FC236}">
                      <a16:creationId xmlns:a16="http://schemas.microsoft.com/office/drawing/2014/main" id="{CB782C85-F0F8-C97A-15B5-64E478E5E38F}"/>
                    </a:ext>
                  </a:extLst>
                </p:cNvPr>
                <p:cNvGrpSpPr/>
                <p:nvPr/>
              </p:nvGrpSpPr>
              <p:grpSpPr>
                <a:xfrm>
                  <a:off x="952500" y="1350169"/>
                  <a:ext cx="6853237" cy="2046183"/>
                  <a:chOff x="952500" y="1350169"/>
                  <a:chExt cx="6853237" cy="2046183"/>
                </a:xfrm>
              </p:grpSpPr>
              <p:sp>
                <p:nvSpPr>
                  <p:cNvPr id="59" name="Cube 58">
                    <a:extLst>
                      <a:ext uri="{FF2B5EF4-FFF2-40B4-BE49-F238E27FC236}">
                        <a16:creationId xmlns:a16="http://schemas.microsoft.com/office/drawing/2014/main" id="{19BD59A8-F5C0-4FCD-4071-D30427BC642D}"/>
                      </a:ext>
                    </a:extLst>
                  </p:cNvPr>
                  <p:cNvSpPr/>
                  <p:nvPr/>
                </p:nvSpPr>
                <p:spPr>
                  <a:xfrm>
                    <a:off x="952500" y="1350169"/>
                    <a:ext cx="1485900" cy="1271588"/>
                  </a:xfrm>
                  <a:prstGeom prst="cube">
                    <a:avLst>
                      <a:gd name="adj" fmla="val 13764"/>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0" name="Straight Arrow Connector 59">
                    <a:extLst>
                      <a:ext uri="{FF2B5EF4-FFF2-40B4-BE49-F238E27FC236}">
                        <a16:creationId xmlns:a16="http://schemas.microsoft.com/office/drawing/2014/main" id="{4DDF0AB3-8406-7CBE-0DFA-C2B2005C0BD5}"/>
                      </a:ext>
                    </a:extLst>
                  </p:cNvPr>
                  <p:cNvCxnSpPr/>
                  <p:nvPr/>
                </p:nvCxnSpPr>
                <p:spPr>
                  <a:xfrm>
                    <a:off x="2557462" y="1985963"/>
                    <a:ext cx="7858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1" name="Cube 60">
                    <a:extLst>
                      <a:ext uri="{FF2B5EF4-FFF2-40B4-BE49-F238E27FC236}">
                        <a16:creationId xmlns:a16="http://schemas.microsoft.com/office/drawing/2014/main" id="{9C37EEAD-C500-DFDE-7FF5-36A11B1B7663}"/>
                      </a:ext>
                    </a:extLst>
                  </p:cNvPr>
                  <p:cNvSpPr/>
                  <p:nvPr/>
                </p:nvSpPr>
                <p:spPr>
                  <a:xfrm>
                    <a:off x="3462337" y="1350169"/>
                    <a:ext cx="1485900" cy="1271588"/>
                  </a:xfrm>
                  <a:prstGeom prst="cube">
                    <a:avLst>
                      <a:gd name="adj" fmla="val 3398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Cube 61">
                    <a:extLst>
                      <a:ext uri="{FF2B5EF4-FFF2-40B4-BE49-F238E27FC236}">
                        <a16:creationId xmlns:a16="http://schemas.microsoft.com/office/drawing/2014/main" id="{24D6661C-5A44-4853-D801-A50CC1BC9F24}"/>
                      </a:ext>
                    </a:extLst>
                  </p:cNvPr>
                  <p:cNvSpPr/>
                  <p:nvPr/>
                </p:nvSpPr>
                <p:spPr>
                  <a:xfrm>
                    <a:off x="5972174" y="1518047"/>
                    <a:ext cx="900113" cy="935832"/>
                  </a:xfrm>
                  <a:prstGeom prst="cube">
                    <a:avLst>
                      <a:gd name="adj" fmla="val 32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63" name="Straight Arrow Connector 62">
                    <a:extLst>
                      <a:ext uri="{FF2B5EF4-FFF2-40B4-BE49-F238E27FC236}">
                        <a16:creationId xmlns:a16="http://schemas.microsoft.com/office/drawing/2014/main" id="{77F47547-ABE7-AE8D-0C78-78E9DFC2BD40}"/>
                      </a:ext>
                    </a:extLst>
                  </p:cNvPr>
                  <p:cNvCxnSpPr/>
                  <p:nvPr/>
                </p:nvCxnSpPr>
                <p:spPr>
                  <a:xfrm>
                    <a:off x="7019924" y="1966914"/>
                    <a:ext cx="785813"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64" name="TextBox 63">
                    <a:extLst>
                      <a:ext uri="{FF2B5EF4-FFF2-40B4-BE49-F238E27FC236}">
                        <a16:creationId xmlns:a16="http://schemas.microsoft.com/office/drawing/2014/main" id="{83EFDDBB-5358-C91D-50DC-E5F3C5651B12}"/>
                      </a:ext>
                    </a:extLst>
                  </p:cNvPr>
                  <p:cNvSpPr txBox="1"/>
                  <p:nvPr/>
                </p:nvSpPr>
                <p:spPr>
                  <a:xfrm>
                    <a:off x="952500" y="2865239"/>
                    <a:ext cx="1503938" cy="461665"/>
                  </a:xfrm>
                  <a:prstGeom prst="rect">
                    <a:avLst/>
                  </a:prstGeom>
                  <a:noFill/>
                </p:spPr>
                <p:txBody>
                  <a:bodyPr wrap="none" rtlCol="0">
                    <a:spAutoFit/>
                  </a:bodyPr>
                  <a:lstStyle/>
                  <a:p>
                    <a:r>
                      <a:rPr lang="en-US" sz="2400" dirty="0"/>
                      <a:t>14 x 14 x 3</a:t>
                    </a:r>
                  </a:p>
                </p:txBody>
              </p:sp>
              <p:sp>
                <p:nvSpPr>
                  <p:cNvPr id="65" name="TextBox 64">
                    <a:extLst>
                      <a:ext uri="{FF2B5EF4-FFF2-40B4-BE49-F238E27FC236}">
                        <a16:creationId xmlns:a16="http://schemas.microsoft.com/office/drawing/2014/main" id="{DC0E7D45-42B7-5A77-4283-0A8999E83250}"/>
                      </a:ext>
                    </a:extLst>
                  </p:cNvPr>
                  <p:cNvSpPr txBox="1"/>
                  <p:nvPr/>
                </p:nvSpPr>
                <p:spPr>
                  <a:xfrm>
                    <a:off x="5523170" y="2934687"/>
                    <a:ext cx="1348446" cy="461665"/>
                  </a:xfrm>
                  <a:prstGeom prst="rect">
                    <a:avLst/>
                  </a:prstGeom>
                  <a:noFill/>
                </p:spPr>
                <p:txBody>
                  <a:bodyPr wrap="none" rtlCol="0">
                    <a:spAutoFit/>
                  </a:bodyPr>
                  <a:lstStyle/>
                  <a:p>
                    <a:r>
                      <a:rPr lang="en-US" sz="2400" dirty="0"/>
                      <a:t>5 x 5 x 16</a:t>
                    </a:r>
                  </a:p>
                </p:txBody>
              </p:sp>
              <p:sp>
                <p:nvSpPr>
                  <p:cNvPr id="66" name="TextBox 65">
                    <a:extLst>
                      <a:ext uri="{FF2B5EF4-FFF2-40B4-BE49-F238E27FC236}">
                        <a16:creationId xmlns:a16="http://schemas.microsoft.com/office/drawing/2014/main" id="{60383E36-A94F-F2A7-4A04-09A67FE3CEA3}"/>
                      </a:ext>
                    </a:extLst>
                  </p:cNvPr>
                  <p:cNvSpPr txBox="1"/>
                  <p:nvPr/>
                </p:nvSpPr>
                <p:spPr>
                  <a:xfrm>
                    <a:off x="5095874" y="1418040"/>
                    <a:ext cx="1053173" cy="369332"/>
                  </a:xfrm>
                  <a:prstGeom prst="rect">
                    <a:avLst/>
                  </a:prstGeom>
                  <a:noFill/>
                </p:spPr>
                <p:txBody>
                  <a:bodyPr wrap="none" rtlCol="0">
                    <a:spAutoFit/>
                  </a:bodyPr>
                  <a:lstStyle/>
                  <a:p>
                    <a:r>
                      <a:rPr lang="en-US" dirty="0"/>
                      <a:t>Max Pool</a:t>
                    </a:r>
                  </a:p>
                </p:txBody>
              </p:sp>
              <p:sp>
                <p:nvSpPr>
                  <p:cNvPr id="67" name="TextBox 66">
                    <a:extLst>
                      <a:ext uri="{FF2B5EF4-FFF2-40B4-BE49-F238E27FC236}">
                        <a16:creationId xmlns:a16="http://schemas.microsoft.com/office/drawing/2014/main" id="{10A7E8EF-8AE1-AA8B-B682-7360000AC396}"/>
                      </a:ext>
                    </a:extLst>
                  </p:cNvPr>
                  <p:cNvSpPr txBox="1"/>
                  <p:nvPr/>
                </p:nvSpPr>
                <p:spPr>
                  <a:xfrm>
                    <a:off x="2482089" y="1454922"/>
                    <a:ext cx="946093" cy="369332"/>
                  </a:xfrm>
                  <a:prstGeom prst="rect">
                    <a:avLst/>
                  </a:prstGeom>
                  <a:noFill/>
                </p:spPr>
                <p:txBody>
                  <a:bodyPr wrap="none" rtlCol="0">
                    <a:spAutoFit/>
                  </a:bodyPr>
                  <a:lstStyle/>
                  <a:p>
                    <a:r>
                      <a:rPr lang="en-US" dirty="0"/>
                      <a:t>5 x 5 x 3</a:t>
                    </a:r>
                  </a:p>
                </p:txBody>
              </p:sp>
              <p:sp>
                <p:nvSpPr>
                  <p:cNvPr id="68" name="TextBox 67">
                    <a:extLst>
                      <a:ext uri="{FF2B5EF4-FFF2-40B4-BE49-F238E27FC236}">
                        <a16:creationId xmlns:a16="http://schemas.microsoft.com/office/drawing/2014/main" id="{284AA207-5374-CEA1-FDC5-02290BECE69A}"/>
                      </a:ext>
                    </a:extLst>
                  </p:cNvPr>
                  <p:cNvSpPr txBox="1"/>
                  <p:nvPr/>
                </p:nvSpPr>
                <p:spPr>
                  <a:xfrm>
                    <a:off x="5154683" y="2070638"/>
                    <a:ext cx="623889" cy="369332"/>
                  </a:xfrm>
                  <a:prstGeom prst="rect">
                    <a:avLst/>
                  </a:prstGeom>
                  <a:noFill/>
                </p:spPr>
                <p:txBody>
                  <a:bodyPr wrap="none" rtlCol="0">
                    <a:spAutoFit/>
                  </a:bodyPr>
                  <a:lstStyle/>
                  <a:p>
                    <a:r>
                      <a:rPr lang="en-US" dirty="0"/>
                      <a:t>2 x 2</a:t>
                    </a:r>
                  </a:p>
                </p:txBody>
              </p:sp>
            </p:grpSp>
          </p:grpSp>
          <p:sp>
            <p:nvSpPr>
              <p:cNvPr id="73" name="Cube 72">
                <a:extLst>
                  <a:ext uri="{FF2B5EF4-FFF2-40B4-BE49-F238E27FC236}">
                    <a16:creationId xmlns:a16="http://schemas.microsoft.com/office/drawing/2014/main" id="{617DF0C9-F134-7DD0-2FDC-5D7FB296C7D6}"/>
                  </a:ext>
                </a:extLst>
              </p:cNvPr>
              <p:cNvSpPr/>
              <p:nvPr/>
            </p:nvSpPr>
            <p:spPr>
              <a:xfrm>
                <a:off x="9035346" y="3606876"/>
                <a:ext cx="1877867" cy="1942010"/>
              </a:xfrm>
              <a:prstGeom prst="cube">
                <a:avLst>
                  <a:gd name="adj" fmla="val 8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Cube 74">
                <a:extLst>
                  <a:ext uri="{FF2B5EF4-FFF2-40B4-BE49-F238E27FC236}">
                    <a16:creationId xmlns:a16="http://schemas.microsoft.com/office/drawing/2014/main" id="{F6FA3FD5-488D-FED3-60E1-513EF2D4520F}"/>
                  </a:ext>
                </a:extLst>
              </p:cNvPr>
              <p:cNvSpPr/>
              <p:nvPr/>
            </p:nvSpPr>
            <p:spPr>
              <a:xfrm>
                <a:off x="7441780" y="3655127"/>
                <a:ext cx="1877867" cy="1942010"/>
              </a:xfrm>
              <a:prstGeom prst="cube">
                <a:avLst>
                  <a:gd name="adj" fmla="val 8459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Cube 76">
                <a:extLst>
                  <a:ext uri="{FF2B5EF4-FFF2-40B4-BE49-F238E27FC236}">
                    <a16:creationId xmlns:a16="http://schemas.microsoft.com/office/drawing/2014/main" id="{DA193224-06B0-F4B3-7B19-841557F72BDC}"/>
                  </a:ext>
                </a:extLst>
              </p:cNvPr>
              <p:cNvSpPr/>
              <p:nvPr/>
            </p:nvSpPr>
            <p:spPr>
              <a:xfrm>
                <a:off x="10930402" y="4432407"/>
                <a:ext cx="628186" cy="548874"/>
              </a:xfrm>
              <a:prstGeom prst="cube">
                <a:avLst>
                  <a:gd name="adj" fmla="val 562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8" name="Straight Arrow Connector 77">
                <a:extLst>
                  <a:ext uri="{FF2B5EF4-FFF2-40B4-BE49-F238E27FC236}">
                    <a16:creationId xmlns:a16="http://schemas.microsoft.com/office/drawing/2014/main" id="{3A8E5017-DCD4-7C2A-2A73-A5061D7157A5}"/>
                  </a:ext>
                </a:extLst>
              </p:cNvPr>
              <p:cNvCxnSpPr>
                <a:cxnSpLocks/>
              </p:cNvCxnSpPr>
              <p:nvPr/>
            </p:nvCxnSpPr>
            <p:spPr>
              <a:xfrm>
                <a:off x="8829675" y="4795846"/>
                <a:ext cx="4899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512CDE4C-CBD9-0BDD-937C-2B92F5726C4B}"/>
                  </a:ext>
                </a:extLst>
              </p:cNvPr>
              <p:cNvCxnSpPr>
                <a:cxnSpLocks/>
              </p:cNvCxnSpPr>
              <p:nvPr/>
            </p:nvCxnSpPr>
            <p:spPr>
              <a:xfrm>
                <a:off x="10231293" y="4776797"/>
                <a:ext cx="489972" cy="0"/>
              </a:xfrm>
              <a:prstGeom prst="straightConnector1">
                <a:avLst/>
              </a:prstGeom>
              <a:ln w="38100">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B221BD4B-CB5C-73E2-D7DE-1062C18022B3}"/>
                  </a:ext>
                </a:extLst>
              </p:cNvPr>
              <p:cNvSpPr txBox="1"/>
              <p:nvPr/>
            </p:nvSpPr>
            <p:spPr>
              <a:xfrm>
                <a:off x="3090792" y="5606764"/>
                <a:ext cx="1659429" cy="461665"/>
              </a:xfrm>
              <a:prstGeom prst="rect">
                <a:avLst/>
              </a:prstGeom>
              <a:noFill/>
            </p:spPr>
            <p:txBody>
              <a:bodyPr wrap="none" rtlCol="0">
                <a:spAutoFit/>
              </a:bodyPr>
              <a:lstStyle/>
              <a:p>
                <a:r>
                  <a:rPr lang="en-US" sz="2400" dirty="0"/>
                  <a:t>10 x 10 x 16</a:t>
                </a:r>
              </a:p>
            </p:txBody>
          </p:sp>
          <p:sp>
            <p:nvSpPr>
              <p:cNvPr id="84" name="TextBox 83">
                <a:extLst>
                  <a:ext uri="{FF2B5EF4-FFF2-40B4-BE49-F238E27FC236}">
                    <a16:creationId xmlns:a16="http://schemas.microsoft.com/office/drawing/2014/main" id="{FB33F91B-F821-1D22-F6E8-45C992FBDB1C}"/>
                  </a:ext>
                </a:extLst>
              </p:cNvPr>
              <p:cNvSpPr txBox="1"/>
              <p:nvPr/>
            </p:nvSpPr>
            <p:spPr>
              <a:xfrm>
                <a:off x="6914448" y="5769878"/>
                <a:ext cx="1503938" cy="461665"/>
              </a:xfrm>
              <a:prstGeom prst="rect">
                <a:avLst/>
              </a:prstGeom>
              <a:noFill/>
            </p:spPr>
            <p:txBody>
              <a:bodyPr wrap="none" rtlCol="0">
                <a:spAutoFit/>
              </a:bodyPr>
              <a:lstStyle/>
              <a:p>
                <a:r>
                  <a:rPr lang="en-US" sz="2400" dirty="0"/>
                  <a:t>1 x 1 x 400</a:t>
                </a:r>
              </a:p>
            </p:txBody>
          </p:sp>
          <p:sp>
            <p:nvSpPr>
              <p:cNvPr id="85" name="TextBox 84">
                <a:extLst>
                  <a:ext uri="{FF2B5EF4-FFF2-40B4-BE49-F238E27FC236}">
                    <a16:creationId xmlns:a16="http://schemas.microsoft.com/office/drawing/2014/main" id="{A7B128EC-9801-FCA8-FF04-234CDDAE36D0}"/>
                  </a:ext>
                </a:extLst>
              </p:cNvPr>
              <p:cNvSpPr txBox="1"/>
              <p:nvPr/>
            </p:nvSpPr>
            <p:spPr>
              <a:xfrm>
                <a:off x="8537420" y="5733015"/>
                <a:ext cx="1503938" cy="461665"/>
              </a:xfrm>
              <a:prstGeom prst="rect">
                <a:avLst/>
              </a:prstGeom>
              <a:noFill/>
            </p:spPr>
            <p:txBody>
              <a:bodyPr wrap="none" rtlCol="0">
                <a:spAutoFit/>
              </a:bodyPr>
              <a:lstStyle/>
              <a:p>
                <a:r>
                  <a:rPr lang="en-US" sz="2400" dirty="0"/>
                  <a:t>1 x 1 x 400</a:t>
                </a:r>
              </a:p>
            </p:txBody>
          </p:sp>
          <p:sp>
            <p:nvSpPr>
              <p:cNvPr id="86" name="TextBox 85">
                <a:extLst>
                  <a:ext uri="{FF2B5EF4-FFF2-40B4-BE49-F238E27FC236}">
                    <a16:creationId xmlns:a16="http://schemas.microsoft.com/office/drawing/2014/main" id="{2A4417DF-4E67-8CA4-640D-889229C1F7D3}"/>
                  </a:ext>
                </a:extLst>
              </p:cNvPr>
              <p:cNvSpPr txBox="1"/>
              <p:nvPr/>
            </p:nvSpPr>
            <p:spPr>
              <a:xfrm>
                <a:off x="10620865" y="5729849"/>
                <a:ext cx="1192955" cy="461665"/>
              </a:xfrm>
              <a:prstGeom prst="rect">
                <a:avLst/>
              </a:prstGeom>
              <a:noFill/>
            </p:spPr>
            <p:txBody>
              <a:bodyPr wrap="none" rtlCol="0">
                <a:spAutoFit/>
              </a:bodyPr>
              <a:lstStyle/>
              <a:p>
                <a:r>
                  <a:rPr lang="en-US" sz="2400" dirty="0"/>
                  <a:t>1 x 1 x 4</a:t>
                </a:r>
              </a:p>
            </p:txBody>
          </p:sp>
          <p:sp>
            <p:nvSpPr>
              <p:cNvPr id="71" name="TextBox 70">
                <a:extLst>
                  <a:ext uri="{FF2B5EF4-FFF2-40B4-BE49-F238E27FC236}">
                    <a16:creationId xmlns:a16="http://schemas.microsoft.com/office/drawing/2014/main" id="{5590C629-71C4-7DF5-4723-189170989363}"/>
                  </a:ext>
                </a:extLst>
              </p:cNvPr>
              <p:cNvSpPr txBox="1"/>
              <p:nvPr/>
            </p:nvSpPr>
            <p:spPr>
              <a:xfrm>
                <a:off x="7162434" y="4048944"/>
                <a:ext cx="411844" cy="369332"/>
              </a:xfrm>
              <a:prstGeom prst="rect">
                <a:avLst/>
              </a:prstGeom>
              <a:noFill/>
            </p:spPr>
            <p:txBody>
              <a:bodyPr wrap="none" rtlCol="0">
                <a:spAutoFit/>
              </a:bodyPr>
              <a:lstStyle/>
              <a:p>
                <a:r>
                  <a:rPr lang="en-US" dirty="0"/>
                  <a:t>FC</a:t>
                </a:r>
              </a:p>
            </p:txBody>
          </p:sp>
        </p:grpSp>
      </p:grpSp>
      <p:sp>
        <p:nvSpPr>
          <p:cNvPr id="25" name="TextBox 24">
            <a:extLst>
              <a:ext uri="{FF2B5EF4-FFF2-40B4-BE49-F238E27FC236}">
                <a16:creationId xmlns:a16="http://schemas.microsoft.com/office/drawing/2014/main" id="{CF8DE5BB-FA71-182C-43A2-964B4A532C03}"/>
              </a:ext>
            </a:extLst>
          </p:cNvPr>
          <p:cNvSpPr txBox="1"/>
          <p:nvPr/>
        </p:nvSpPr>
        <p:spPr>
          <a:xfrm>
            <a:off x="8920193" y="6343716"/>
            <a:ext cx="2020553" cy="369332"/>
          </a:xfrm>
          <a:prstGeom prst="rect">
            <a:avLst/>
          </a:prstGeom>
          <a:noFill/>
        </p:spPr>
        <p:txBody>
          <a:bodyPr wrap="none" rtlCol="0">
            <a:spAutoFit/>
          </a:bodyPr>
          <a:lstStyle/>
          <a:p>
            <a:r>
              <a:rPr lang="en-US" dirty="0"/>
              <a:t>Source: Andrew NG</a:t>
            </a:r>
          </a:p>
        </p:txBody>
      </p:sp>
    </p:spTree>
    <p:extLst>
      <p:ext uri="{BB962C8B-B14F-4D97-AF65-F5344CB8AC3E}">
        <p14:creationId xmlns:p14="http://schemas.microsoft.com/office/powerpoint/2010/main" val="3865146816"/>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6248</TotalTime>
  <Words>6512</Words>
  <Application>Microsoft Macintosh PowerPoint</Application>
  <PresentationFormat>Widescreen</PresentationFormat>
  <Paragraphs>546</Paragraphs>
  <Slides>34</Slides>
  <Notes>25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34</vt:i4>
      </vt:variant>
    </vt:vector>
  </HeadingPairs>
  <TitlesOfParts>
    <vt:vector size="41" baseType="lpstr">
      <vt:lpstr>Arial</vt:lpstr>
      <vt:lpstr>Calibri</vt:lpstr>
      <vt:lpstr>Calibri Light</vt:lpstr>
      <vt:lpstr>Cambria Math</vt:lpstr>
      <vt:lpstr>charter</vt:lpstr>
      <vt:lpstr>EB Garamond</vt:lpstr>
      <vt:lpstr>Office Theme</vt:lpstr>
      <vt:lpstr>Object Detection</vt:lpstr>
      <vt:lpstr>Image Classification vs. Object Detection </vt:lpstr>
      <vt:lpstr>Classification and localization</vt:lpstr>
      <vt:lpstr>Defining the target label y</vt:lpstr>
      <vt:lpstr>Defining loss function</vt:lpstr>
      <vt:lpstr>Landmark Detection</vt:lpstr>
      <vt:lpstr>PowerPoint Presentation</vt:lpstr>
      <vt:lpstr>Sliding window detection </vt:lpstr>
      <vt:lpstr>Convolutional implementation of sliding windows</vt:lpstr>
      <vt:lpstr>Convolutional implementation of sliding windows</vt:lpstr>
      <vt:lpstr>Bounding box prediction</vt:lpstr>
      <vt:lpstr>Bounding box prediction</vt:lpstr>
      <vt:lpstr>How to encode bounding box? </vt:lpstr>
      <vt:lpstr>Evaluating object localization accuracy</vt:lpstr>
      <vt:lpstr>Non Max Suppression (NMS)</vt:lpstr>
      <vt:lpstr>Non Max Suppression (NMS)</vt:lpstr>
      <vt:lpstr>Non Max Suppression (NMS)</vt:lpstr>
      <vt:lpstr>Anchor boxes</vt:lpstr>
      <vt:lpstr>YOLO algorithm</vt:lpstr>
      <vt:lpstr>YOLO algorithm</vt:lpstr>
      <vt:lpstr>YOLO algorithm</vt:lpstr>
      <vt:lpstr>R-CNN (Region-based Convolutional Neural Networks)</vt:lpstr>
      <vt:lpstr>SPPNet (Spatial Pyramid Pooling Network)</vt:lpstr>
      <vt:lpstr>Fast R-CNN</vt:lpstr>
      <vt:lpstr>Semantic Segmentation</vt:lpstr>
      <vt:lpstr>Instance segmentation</vt:lpstr>
      <vt:lpstr>Semantic Segmentation Applications</vt:lpstr>
      <vt:lpstr>Convolution, Max Pooling and Transposed Convolution</vt:lpstr>
      <vt:lpstr>Max Pooling</vt:lpstr>
      <vt:lpstr>Transposed Convolution</vt:lpstr>
      <vt:lpstr>Convolution &amp; transposed Convolution</vt:lpstr>
      <vt:lpstr>Transposed Convolution</vt:lpstr>
      <vt:lpstr>PowerPoint Presentation</vt:lpstr>
      <vt:lpstr>U-net architecture</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TensorFlow intro</dc:title>
  <dc:creator>Qingrun Zhang</dc:creator>
  <cp:lastModifiedBy>Qingrun Zhang</cp:lastModifiedBy>
  <cp:revision>78</cp:revision>
  <dcterms:created xsi:type="dcterms:W3CDTF">2022-05-30T16:21:22Z</dcterms:created>
  <dcterms:modified xsi:type="dcterms:W3CDTF">2022-07-22T04:26:34Z</dcterms:modified>
</cp:coreProperties>
</file>